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83" r:id="rId2"/>
    <p:sldMasterId id="2147483713" r:id="rId3"/>
    <p:sldMasterId id="2147483740" r:id="rId4"/>
  </p:sldMasterIdLst>
  <p:notesMasterIdLst>
    <p:notesMasterId r:id="rId38"/>
  </p:notesMasterIdLst>
  <p:handoutMasterIdLst>
    <p:handoutMasterId r:id="rId39"/>
  </p:handoutMasterIdLst>
  <p:sldIdLst>
    <p:sldId id="341" r:id="rId5"/>
    <p:sldId id="493" r:id="rId6"/>
    <p:sldId id="514" r:id="rId7"/>
    <p:sldId id="515" r:id="rId8"/>
    <p:sldId id="516" r:id="rId9"/>
    <p:sldId id="517" r:id="rId10"/>
    <p:sldId id="494" r:id="rId11"/>
    <p:sldId id="530" r:id="rId12"/>
    <p:sldId id="531" r:id="rId13"/>
    <p:sldId id="532" r:id="rId14"/>
    <p:sldId id="534" r:id="rId15"/>
    <p:sldId id="537" r:id="rId16"/>
    <p:sldId id="495" r:id="rId17"/>
    <p:sldId id="496" r:id="rId18"/>
    <p:sldId id="500" r:id="rId19"/>
    <p:sldId id="499" r:id="rId20"/>
    <p:sldId id="536" r:id="rId21"/>
    <p:sldId id="501" r:id="rId22"/>
    <p:sldId id="502" r:id="rId23"/>
    <p:sldId id="504" r:id="rId24"/>
    <p:sldId id="505" r:id="rId25"/>
    <p:sldId id="506" r:id="rId26"/>
    <p:sldId id="507" r:id="rId27"/>
    <p:sldId id="508" r:id="rId28"/>
    <p:sldId id="509" r:id="rId29"/>
    <p:sldId id="503" r:id="rId30"/>
    <p:sldId id="519" r:id="rId31"/>
    <p:sldId id="510" r:id="rId32"/>
    <p:sldId id="511" r:id="rId33"/>
    <p:sldId id="512" r:id="rId34"/>
    <p:sldId id="518" r:id="rId35"/>
    <p:sldId id="513" r:id="rId36"/>
    <p:sldId id="538" r:id="rId37"/>
  </p:sldIdLst>
  <p:sldSz cx="9144000" cy="6858000" type="screen4x3"/>
  <p:notesSz cx="6805613" cy="99393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13"/>
    <a:srgbClr val="84B819"/>
    <a:srgbClr val="3333CC"/>
    <a:srgbClr val="003399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7" autoAdjust="0"/>
    <p:restoredTop sz="94516" autoAdjust="0"/>
  </p:normalViewPr>
  <p:slideViewPr>
    <p:cSldViewPr>
      <p:cViewPr varScale="1">
        <p:scale>
          <a:sx n="88" d="100"/>
          <a:sy n="88" d="100"/>
        </p:scale>
        <p:origin x="20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6"/>
    </p:cViewPr>
  </p:sorterViewPr>
  <p:notesViewPr>
    <p:cSldViewPr>
      <p:cViewPr varScale="1">
        <p:scale>
          <a:sx n="53" d="100"/>
          <a:sy n="53" d="100"/>
        </p:scale>
        <p:origin x="-1926" y="-108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8AFE497-C4FC-47FD-8802-75B18ED2E01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050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0463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3E06EEF-A813-4258-8D90-730451BC02C3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392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1268413"/>
            <a:ext cx="8153400" cy="48275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56356" name="Rectangle 4"/>
          <p:cNvSpPr>
            <a:spLocks noChangeArrowheads="1"/>
          </p:cNvSpPr>
          <p:nvPr userDrawn="1"/>
        </p:nvSpPr>
        <p:spPr bwMode="auto">
          <a:xfrm>
            <a:off x="3635375" y="3778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nl-NL" sz="1500">
                <a:latin typeface="Arial Narrow" pitchFamily="34" charset="0"/>
                <a:ea typeface="ヒラギノ角ゴ Pro W3" pitchFamily="96" charset="-128"/>
              </a:rPr>
              <a:t>Department of Biochemical and Chemical Engineering</a:t>
            </a:r>
          </a:p>
          <a:p>
            <a:pPr algn="r" eaLnBrk="0" hangingPunct="0"/>
            <a:r>
              <a:rPr lang="nl-NL" sz="1500">
                <a:latin typeface="Arial Narrow" pitchFamily="34" charset="0"/>
                <a:ea typeface="ヒラギノ角ゴ Pro W3" pitchFamily="96" charset="-128"/>
              </a:rPr>
              <a:t>Process Dynamics and Operations Group (DYN)</a:t>
            </a:r>
          </a:p>
        </p:txBody>
      </p:sp>
      <p:sp>
        <p:nvSpPr>
          <p:cNvPr id="356357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2540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6358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2540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56359" name="Picture 7" descr="LogoNe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5075" y="6329363"/>
            <a:ext cx="1217613" cy="381000"/>
          </a:xfrm>
          <a:prstGeom prst="rect">
            <a:avLst/>
          </a:prstGeom>
          <a:noFill/>
        </p:spPr>
      </p:pic>
      <p:pic>
        <p:nvPicPr>
          <p:cNvPr id="356360" name="Picture 8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</p:spPr>
      </p:pic>
      <p:sp>
        <p:nvSpPr>
          <p:cNvPr id="356361" name="Rectangle 9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10001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6362" name="Rectangle 10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6363" name="Rectangle 11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6D6B9C-09A3-465A-8DC4-E5CFC515E23E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9238" y="65088"/>
            <a:ext cx="2033587" cy="595947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6888" y="65088"/>
            <a:ext cx="5949950" cy="595947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7B50E9-A7FA-4446-B6D3-1241092C17A5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96888" y="134143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38675" y="134143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38675" y="375920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>
            <a:lvl1pPr>
              <a:defRPr/>
            </a:lvl1pPr>
          </a:lstStyle>
          <a:p>
            <a:fld id="{C622FA9B-AC1D-40BB-8D6F-EEEC4D92B0F0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96888" y="1341438"/>
            <a:ext cx="3989387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96888" y="3759200"/>
            <a:ext cx="3989387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38675" y="134143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>
            <a:lvl1pPr>
              <a:defRPr/>
            </a:lvl1pPr>
          </a:lstStyle>
          <a:p>
            <a:fld id="{DFC1829C-96AC-4F0E-8221-30F1167F9B0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90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2012</a:t>
            </a:r>
            <a:endParaRPr lang="de-DE" dirty="0">
              <a:solidFill>
                <a:srgbClr val="000000"/>
              </a:solidFill>
            </a:endParaRPr>
          </a:p>
          <a:p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971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B43F4F-0B41-4131-A46E-A1510AD2E2A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422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B406F6-66AC-4339-B9F8-563064CB0A9D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1757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4B80C9-3075-49F5-B3B5-CD775BA0425F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6513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0D602B-0FC1-4203-BC5C-68EFC0EFC6F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3539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B778B5-AEBB-4975-AF49-E50F38197455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1636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94FBF6-B6D4-4A60-89A2-A8869DBF6FA6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fld id="{38E889B3-F878-483D-ACF8-BCB1D7DBCD2A}" type="datetime1">
              <a:rPr lang="de-DE" sz="1400" smtClean="0"/>
              <a:t>17.04.18</a:t>
            </a:fld>
            <a:endParaRPr lang="de-DE" sz="1400" dirty="0"/>
          </a:p>
          <a:p>
            <a:pPr algn="ctr"/>
            <a:r>
              <a:rPr lang="de-DE" sz="1400" dirty="0"/>
              <a:t>Week 1 </a:t>
            </a:r>
            <a:r>
              <a:rPr lang="de-DE" sz="1400" baseline="0" dirty="0"/>
              <a:t>PG</a:t>
            </a:r>
            <a:r>
              <a:rPr lang="de-DE" sz="1400" dirty="0"/>
              <a:t>SS18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7C7860-F314-477E-98DF-9F00888A8477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9104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DD9D95-89A2-4AFF-9994-8E3E3F2F2D0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78238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D809EE-F083-4DCE-8573-3D99CA5E315C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2703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C696FF-31B7-40D2-AC06-E3354FC9452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76742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1ED308-8E8C-49C5-AF20-19EC0CF46B2E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4891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A3A2DA-25B4-4C94-B12D-BCCFB5A9022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74284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D55045-6C4E-483A-B89C-F85CBE94416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2225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9" name="Picture 29" descr="IMG_0436"/>
          <p:cNvPicPr>
            <a:picLocks noChangeAspect="1" noChangeArrowheads="1"/>
          </p:cNvPicPr>
          <p:nvPr/>
        </p:nvPicPr>
        <p:blipFill>
          <a:blip r:embed="rId2" cstate="print"/>
          <a:srcRect l="29036" t="27394" r="22707" b="46948"/>
          <a:stretch>
            <a:fillRect/>
          </a:stretch>
        </p:blipFill>
        <p:spPr bwMode="auto">
          <a:xfrm>
            <a:off x="0" y="2708275"/>
            <a:ext cx="9144000" cy="3240088"/>
          </a:xfrm>
          <a:prstGeom prst="rect">
            <a:avLst/>
          </a:prstGeom>
          <a:noFill/>
        </p:spPr>
      </p:pic>
      <p:sp>
        <p:nvSpPr>
          <p:cNvPr id="5150" name="Rectangle 30"/>
          <p:cNvSpPr>
            <a:spLocks noChangeArrowheads="1"/>
          </p:cNvSpPr>
          <p:nvPr/>
        </p:nvSpPr>
        <p:spPr bwMode="auto">
          <a:xfrm>
            <a:off x="0" y="2709863"/>
            <a:ext cx="2519363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51" name="Rectangle 31"/>
          <p:cNvSpPr>
            <a:spLocks noChangeArrowheads="1"/>
          </p:cNvSpPr>
          <p:nvPr/>
        </p:nvSpPr>
        <p:spPr bwMode="auto">
          <a:xfrm>
            <a:off x="6624638" y="2709863"/>
            <a:ext cx="2519362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250825" y="1125538"/>
            <a:ext cx="8618538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250825" y="2205038"/>
            <a:ext cx="8618538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 sz="quarter"/>
          </p:nvPr>
        </p:nvSpPr>
        <p:spPr>
          <a:xfrm>
            <a:off x="250825" y="1103313"/>
            <a:ext cx="8642350" cy="1049337"/>
          </a:xfrm>
          <a:ln w="9525"/>
        </p:spPr>
        <p:txBody>
          <a:bodyPr/>
          <a:lstStyle>
            <a:lvl1pPr algn="ctr"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5147" name="Picture 27" descr="tud_logo_rgb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6474"/>
          <a:stretch>
            <a:fillRect/>
          </a:stretch>
        </p:blipFill>
        <p:spPr bwMode="auto">
          <a:xfrm>
            <a:off x="365125" y="263525"/>
            <a:ext cx="738188" cy="519113"/>
          </a:xfrm>
          <a:prstGeom prst="rect">
            <a:avLst/>
          </a:prstGeom>
          <a:noFill/>
        </p:spPr>
      </p:pic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1108075" y="341313"/>
            <a:ext cx="3121025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technische universität</a:t>
            </a:r>
          </a:p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dortmund</a:t>
            </a:r>
          </a:p>
        </p:txBody>
      </p:sp>
      <p:sp>
        <p:nvSpPr>
          <p:cNvPr id="5156" name="Rectangle 36"/>
          <p:cNvSpPr>
            <a:spLocks noChangeArrowheads="1"/>
          </p:cNvSpPr>
          <p:nvPr userDrawn="1"/>
        </p:nvSpPr>
        <p:spPr bwMode="auto">
          <a:xfrm>
            <a:off x="6548438" y="333375"/>
            <a:ext cx="22733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Fakultät Bio- und</a:t>
            </a:r>
          </a:p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Chemieingenieurwesen</a:t>
            </a:r>
          </a:p>
        </p:txBody>
      </p:sp>
      <p:pic>
        <p:nvPicPr>
          <p:cNvPr id="5157" name="Picture 37" descr="bci_logo_rgb_neu_03_300dpi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8013" y="295275"/>
            <a:ext cx="852487" cy="511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134034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33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2012</a:t>
            </a:r>
            <a:endParaRPr lang="de-DE" dirty="0">
              <a:solidFill>
                <a:srgbClr val="000000"/>
              </a:solidFill>
            </a:endParaRPr>
          </a:p>
          <a:p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941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B43F4F-0B41-4131-A46E-A1510AD2E2A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182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9DAE4-6FBC-465A-B818-67E8198F6950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B406F6-66AC-4339-B9F8-563064CB0A9D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29310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4B80C9-3075-49F5-B3B5-CD775BA0425F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4331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0D602B-0FC1-4203-BC5C-68EFC0EFC6F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4631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B778B5-AEBB-4975-AF49-E50F38197455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5807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7C7860-F314-477E-98DF-9F00888A8477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37218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DD9D95-89A2-4AFF-9994-8E3E3F2F2D0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3917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D809EE-F083-4DCE-8573-3D99CA5E315C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642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C696FF-31B7-40D2-AC06-E3354FC9452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162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1ED308-8E8C-49C5-AF20-19EC0CF46B2E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5098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A3A2DA-25B4-4C94-B12D-BCCFB5A9022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6635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6888" y="134143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5" y="134143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D1B366-F530-4A44-8C05-ACC7AE231DAC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D55045-6C4E-483A-B89C-F85CBE94416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24800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53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‹Nr.›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74509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88587925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70470741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59434443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71284038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84534469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4991433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170366644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86787494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06A15A-2298-412D-A261-EBA464ACE60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150059427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75864987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85951766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80842920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9" name="Picture 29" descr="IMG_0436"/>
          <p:cNvPicPr>
            <a:picLocks noChangeAspect="1" noChangeArrowheads="1"/>
          </p:cNvPicPr>
          <p:nvPr/>
        </p:nvPicPr>
        <p:blipFill>
          <a:blip r:embed="rId2" cstate="print"/>
          <a:srcRect l="29036" t="27394" r="22707" b="46948"/>
          <a:stretch>
            <a:fillRect/>
          </a:stretch>
        </p:blipFill>
        <p:spPr bwMode="auto">
          <a:xfrm>
            <a:off x="0" y="2708275"/>
            <a:ext cx="9144000" cy="3240088"/>
          </a:xfrm>
          <a:prstGeom prst="rect">
            <a:avLst/>
          </a:prstGeom>
          <a:noFill/>
        </p:spPr>
      </p:pic>
      <p:sp>
        <p:nvSpPr>
          <p:cNvPr id="5150" name="Rectangle 30"/>
          <p:cNvSpPr>
            <a:spLocks noChangeArrowheads="1"/>
          </p:cNvSpPr>
          <p:nvPr/>
        </p:nvSpPr>
        <p:spPr bwMode="auto">
          <a:xfrm>
            <a:off x="0" y="2709863"/>
            <a:ext cx="2519363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51" name="Rectangle 31"/>
          <p:cNvSpPr>
            <a:spLocks noChangeArrowheads="1"/>
          </p:cNvSpPr>
          <p:nvPr/>
        </p:nvSpPr>
        <p:spPr bwMode="auto">
          <a:xfrm>
            <a:off x="6624638" y="2709863"/>
            <a:ext cx="2519362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250825" y="1125538"/>
            <a:ext cx="8618538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250825" y="2205038"/>
            <a:ext cx="8618538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 sz="quarter"/>
          </p:nvPr>
        </p:nvSpPr>
        <p:spPr>
          <a:xfrm>
            <a:off x="250825" y="1103313"/>
            <a:ext cx="8642350" cy="1049337"/>
          </a:xfrm>
          <a:ln w="9525"/>
        </p:spPr>
        <p:txBody>
          <a:bodyPr/>
          <a:lstStyle>
            <a:lvl1pPr algn="ctr"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5147" name="Picture 27" descr="tud_logo_rgb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6474"/>
          <a:stretch>
            <a:fillRect/>
          </a:stretch>
        </p:blipFill>
        <p:spPr bwMode="auto">
          <a:xfrm>
            <a:off x="365125" y="263525"/>
            <a:ext cx="738188" cy="519113"/>
          </a:xfrm>
          <a:prstGeom prst="rect">
            <a:avLst/>
          </a:prstGeom>
          <a:noFill/>
        </p:spPr>
      </p:pic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1108075" y="341313"/>
            <a:ext cx="3121025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technische universität</a:t>
            </a:r>
          </a:p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dortmund</a:t>
            </a:r>
          </a:p>
        </p:txBody>
      </p:sp>
      <p:sp>
        <p:nvSpPr>
          <p:cNvPr id="5156" name="Rectangle 36"/>
          <p:cNvSpPr>
            <a:spLocks noChangeArrowheads="1"/>
          </p:cNvSpPr>
          <p:nvPr userDrawn="1"/>
        </p:nvSpPr>
        <p:spPr bwMode="auto">
          <a:xfrm>
            <a:off x="6548438" y="333375"/>
            <a:ext cx="22733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Fakultät Bio- und</a:t>
            </a:r>
          </a:p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Chemieingenieurwesen</a:t>
            </a:r>
          </a:p>
        </p:txBody>
      </p:sp>
      <p:pic>
        <p:nvPicPr>
          <p:cNvPr id="5157" name="Picture 37" descr="bci_logo_rgb_neu_03_300dpi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8013" y="295275"/>
            <a:ext cx="852487" cy="511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33249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87DE47-2155-4DB6-A5BE-90CB4FDDCD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4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05.10.2017</a:t>
            </a:r>
          </a:p>
          <a:p>
            <a:pPr algn="ctr"/>
            <a:r>
              <a:rPr lang="de-DE" sz="1400" dirty="0"/>
              <a:t>PG SS18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98E41-6D78-40CF-A040-F391F707D8B6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05.10.2017</a:t>
            </a:r>
          </a:p>
          <a:p>
            <a:pPr algn="ctr"/>
            <a:r>
              <a:rPr lang="de-DE" sz="1400" dirty="0"/>
              <a:t>PG </a:t>
            </a:r>
            <a:r>
              <a:rPr lang="de-DE" sz="1400" dirty="0" err="1"/>
              <a:t>pitch</a:t>
            </a:r>
            <a:r>
              <a:rPr lang="de-DE" sz="1400" baseline="0" dirty="0"/>
              <a:t> SS18</a:t>
            </a:r>
            <a:endParaRPr lang="de-DE" sz="1400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2B2013-4B8A-4C84-8F39-86F087A772AF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8C84C7-C334-47AA-9AA3-CE3A26227E01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5533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6888" y="134143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29263" y="6289675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fld id="{02407EDF-419E-4903-9517-B33BC032365E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355335" name="Picture 7" descr="LogoNeu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80313" y="6173788"/>
            <a:ext cx="1217612" cy="381000"/>
          </a:xfrm>
          <a:prstGeom prst="rect">
            <a:avLst/>
          </a:prstGeom>
          <a:noFill/>
        </p:spPr>
      </p:pic>
      <p:sp>
        <p:nvSpPr>
          <p:cNvPr id="355336" name="Line 8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5337" name="Line 9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5338" name="Rectangle 10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5339" name="Rectangle 11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55340" name="Picture 12" descr="tud_logo_rgb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3213" y="6254750"/>
            <a:ext cx="2879725" cy="463550"/>
          </a:xfrm>
          <a:prstGeom prst="rect">
            <a:avLst/>
          </a:prstGeom>
          <a:noFill/>
        </p:spPr>
      </p:pic>
      <p:sp>
        <p:nvSpPr>
          <p:cNvPr id="355341" name="Text Box 13"/>
          <p:cNvSpPr txBox="1">
            <a:spLocks noChangeArrowheads="1"/>
          </p:cNvSpPr>
          <p:nvPr userDrawn="1"/>
        </p:nvSpPr>
        <p:spPr bwMode="auto">
          <a:xfrm>
            <a:off x="7488238" y="64928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  <a:ea typeface="ヒラギノ角ゴ Pro W3" pitchFamily="96" charset="-128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amics</a:t>
            </a:r>
          </a:p>
          <a:p>
            <a:pPr eaLnBrk="0" hangingPunct="0">
              <a:lnSpc>
                <a:spcPct val="90000"/>
              </a:lnSpc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and Operations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ransition spd="med"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C655EF4-2644-4A99-92F8-561ECBEA6BD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2012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6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76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transition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C655EF4-2644-4A99-92F8-561ECBEA6BD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2015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5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42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2016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6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733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</p:sldLayoutIdLst>
  <p:transition/>
  <p:hf sldNum="0" hd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fidjournal.com/blogs/experts/entry?1145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dt" sz="half" idx="4294967295"/>
          </p:nvPr>
        </p:nvSpPr>
        <p:spPr>
          <a:xfrm>
            <a:off x="3203848" y="6237312"/>
            <a:ext cx="2657475" cy="257175"/>
          </a:xfrm>
        </p:spPr>
        <p:txBody>
          <a:bodyPr/>
          <a:lstStyle/>
          <a:p>
            <a:pPr algn="ctr"/>
            <a:fld id="{BF3D2351-FEA2-4F7A-BF5D-A8BF2E53D066}" type="datetime1">
              <a:rPr lang="de-DE" sz="1400" smtClean="0"/>
              <a:t>17.04.18</a:t>
            </a:fld>
            <a:endParaRPr lang="de-DE" sz="1400" dirty="0"/>
          </a:p>
          <a:p>
            <a:pPr algn="ctr"/>
            <a:r>
              <a:rPr lang="de-DE" sz="1400" dirty="0" err="1"/>
              <a:t>Week</a:t>
            </a:r>
            <a:r>
              <a:rPr lang="de-DE" sz="1400" dirty="0"/>
              <a:t> 4 PGSS18</a:t>
            </a:r>
          </a:p>
        </p:txBody>
      </p:sp>
      <p:sp>
        <p:nvSpPr>
          <p:cNvPr id="2" name="Rectangle 1"/>
          <p:cNvSpPr/>
          <p:nvPr/>
        </p:nvSpPr>
        <p:spPr>
          <a:xfrm>
            <a:off x="5004048" y="2636912"/>
            <a:ext cx="3888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Project group SS18</a:t>
            </a:r>
          </a:p>
          <a:p>
            <a:pPr algn="ctr"/>
            <a:r>
              <a:rPr lang="en-US" sz="2200" b="1" dirty="0">
                <a:solidFill>
                  <a:srgbClr val="FF9B13"/>
                </a:solidFill>
                <a:latin typeface="+mj-lt"/>
              </a:rPr>
              <a:t>Development of local positioning system for a pipe-less plant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00680"/>
            <a:ext cx="4800534" cy="3600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ED1A-AE94-FB4D-9C93-DD935187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Waveshare</a:t>
            </a:r>
            <a:r>
              <a:rPr lang="en-US" dirty="0"/>
              <a:t> Laser</a:t>
            </a:r>
          </a:p>
        </p:txBody>
      </p:sp>
      <p:pic>
        <p:nvPicPr>
          <p:cNvPr id="5" name="BS2 Laser Scanner.mp4">
            <a:hlinkClick r:id="" action="ppaction://media"/>
            <a:extLst>
              <a:ext uri="{FF2B5EF4-FFF2-40B4-BE49-F238E27FC236}">
                <a16:creationId xmlns:a16="http://schemas.microsoft.com/office/drawing/2014/main" id="{4BFA84E8-1949-6C4D-9476-E6B116FF18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893" y="1052736"/>
            <a:ext cx="7024688" cy="4683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0B995-3C6D-844A-83C5-8D4D7591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867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A54E-54C5-EA43-8085-5CF9704A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Position and 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83167-5D11-4949-AFB7-523F8500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and Ending of each robot task at known Position and Orientation (Docks)</a:t>
            </a:r>
          </a:p>
          <a:p>
            <a:endParaRPr lang="en-US" dirty="0"/>
          </a:p>
          <a:p>
            <a:r>
              <a:rPr lang="en-US" dirty="0"/>
              <a:t>Random movement for each robot to localize it self between the surrounding known obstacles &amp; Estimating the initial position</a:t>
            </a:r>
          </a:p>
          <a:p>
            <a:endParaRPr lang="en-US" dirty="0"/>
          </a:p>
          <a:p>
            <a:r>
              <a:rPr lang="en-US" dirty="0"/>
              <a:t>Adding unique obstacles in the plant for the robot not getting lost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AFB17-EA63-034D-9072-2FBB2DF5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6022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2ED1-1988-0841-A41A-9235077D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Worst</a:t>
            </a:r>
            <a:r>
              <a:rPr lang="de-DE" dirty="0"/>
              <a:t> Case </a:t>
            </a:r>
            <a:r>
              <a:rPr lang="de-DE" dirty="0" err="1"/>
              <a:t>Scenaio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1791-1ECC-9D4D-BFB1-B94BBE17E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Lost</a:t>
            </a:r>
          </a:p>
          <a:p>
            <a:pPr lvl="1"/>
            <a:r>
              <a:rPr lang="en-US" dirty="0"/>
              <a:t>Similar Landmarks (using Ultrasonic Sensor)</a:t>
            </a:r>
          </a:p>
          <a:p>
            <a:pPr lvl="1"/>
            <a:endParaRPr lang="en-US" dirty="0"/>
          </a:p>
          <a:p>
            <a:r>
              <a:rPr lang="en-US" dirty="0"/>
              <a:t>Should surround the plant with walls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6029E-21C4-BE4C-B62E-1158F587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5348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7742AA-5E24-2D47-B1B7-96149229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60" y="260648"/>
            <a:ext cx="8131175" cy="541710"/>
          </a:xfrm>
        </p:spPr>
        <p:txBody>
          <a:bodyPr/>
          <a:lstStyle/>
          <a:p>
            <a:r>
              <a:rPr lang="en-GB" dirty="0"/>
              <a:t>Interface between C# and ROS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2C83-30E8-644F-B497-1578E3EE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D7F2B1-7B79-7C40-AC35-7ADDCF482A4C}"/>
              </a:ext>
            </a:extLst>
          </p:cNvPr>
          <p:cNvSpPr/>
          <p:nvPr/>
        </p:nvSpPr>
        <p:spPr>
          <a:xfrm>
            <a:off x="323528" y="1844876"/>
            <a:ext cx="81311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Windows 10 (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1703)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newer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ROS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Windows Subsystem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Linux (WSL).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76752-4504-4E4E-824E-D34DB447BD47}"/>
              </a:ext>
            </a:extLst>
          </p:cNvPr>
          <p:cNvSpPr txBox="1"/>
          <p:nvPr/>
        </p:nvSpPr>
        <p:spPr>
          <a:xfrm>
            <a:off x="301962" y="1181820"/>
            <a:ext cx="814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+mj-lt"/>
              </a:rPr>
              <a:t>ROS on Windows Installation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88117-F453-524B-8B72-DF5762E065B5}"/>
              </a:ext>
            </a:extLst>
          </p:cNvPr>
          <p:cNvSpPr txBox="1"/>
          <p:nvPr/>
        </p:nvSpPr>
        <p:spPr>
          <a:xfrm>
            <a:off x="322244" y="3254761"/>
            <a:ext cx="8142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+mj-lt"/>
              </a:rPr>
              <a:t>ROS </a:t>
            </a:r>
            <a:r>
              <a:rPr lang="de-DE" sz="2400" b="1" dirty="0" err="1">
                <a:latin typeface="+mj-lt"/>
              </a:rPr>
              <a:t>VSCode</a:t>
            </a:r>
            <a:r>
              <a:rPr lang="de-DE" sz="2400" b="1" dirty="0">
                <a:latin typeface="+mj-lt"/>
              </a:rPr>
              <a:t> Extension</a:t>
            </a:r>
            <a:br>
              <a:rPr lang="de-DE" sz="2400" dirty="0"/>
            </a:br>
            <a:endParaRPr lang="de-DE" sz="2400" b="1" dirty="0"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E45B35-51EC-264A-939D-9EB7AD7B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44" y="3845437"/>
            <a:ext cx="8305819" cy="1401720"/>
          </a:xfrm>
        </p:spPr>
        <p:txBody>
          <a:bodyPr wrap="square" rIns="108000">
            <a:scene3d>
              <a:camera prst="orthographicFront"/>
              <a:lightRig rig="threePt" dir="t"/>
            </a:scene3d>
            <a:sp3d contourW="12700">
              <a:contourClr>
                <a:schemeClr val="tx1"/>
              </a:contourClr>
            </a:sp3d>
          </a:bodyPr>
          <a:lstStyle/>
          <a:p>
            <a:pPr marL="0" indent="0">
              <a:buNone/>
            </a:pPr>
            <a:r>
              <a:rPr lang="de-DE" sz="2400" dirty="0"/>
              <a:t>This </a:t>
            </a:r>
            <a:r>
              <a:rPr lang="de-DE" sz="2400" dirty="0">
                <a:hlinkClick r:id="rId2"/>
              </a:rPr>
              <a:t>Visual Studio Code(VSCode)</a:t>
            </a:r>
            <a:r>
              <a:rPr lang="de-DE" sz="2400" dirty="0"/>
              <a:t> </a:t>
            </a:r>
            <a:r>
              <a:rPr lang="de-DE" sz="2400" dirty="0" err="1"/>
              <a:t>extension</a:t>
            </a:r>
            <a:r>
              <a:rPr lang="de-DE" sz="2400" dirty="0"/>
              <a:t> </a:t>
            </a:r>
            <a:r>
              <a:rPr lang="de-DE" sz="2400" dirty="0" err="1"/>
              <a:t>provides</a:t>
            </a:r>
            <a:r>
              <a:rPr lang="de-DE" sz="2400" dirty="0"/>
              <a:t> </a:t>
            </a:r>
            <a:r>
              <a:rPr lang="de-DE" sz="2400" dirty="0" err="1"/>
              <a:t>support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>
                <a:hlinkClick r:id="rId3"/>
              </a:rPr>
              <a:t>Robot Operating System (ROS)</a:t>
            </a:r>
            <a:r>
              <a:rPr lang="de-DE" sz="2400" dirty="0"/>
              <a:t> </a:t>
            </a:r>
            <a:r>
              <a:rPr lang="de-DE" sz="2400" dirty="0" err="1"/>
              <a:t>development</a:t>
            </a:r>
            <a:r>
              <a:rPr lang="de-DE" sz="24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106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7742AA-5E24-2D47-B1B7-96149229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87" y="188640"/>
            <a:ext cx="8131175" cy="524594"/>
          </a:xfrm>
        </p:spPr>
        <p:txBody>
          <a:bodyPr/>
          <a:lstStyle/>
          <a:p>
            <a:r>
              <a:rPr lang="de-DE" dirty="0"/>
              <a:t>Communication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2C83-30E8-644F-B497-1578E3EE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E778CC-0017-D547-8774-FE7815A91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888" y="1341439"/>
            <a:ext cx="8179568" cy="4103786"/>
          </a:xfrm>
        </p:spPr>
        <p:txBody>
          <a:bodyPr/>
          <a:lstStyle/>
          <a:p>
            <a:r>
              <a:rPr lang="de-DE" b="1" dirty="0"/>
              <a:t>ROSCS</a:t>
            </a:r>
          </a:p>
          <a:p>
            <a:pPr marL="0" indent="0">
              <a:buNone/>
            </a:pPr>
            <a:r>
              <a:rPr lang="de-DE" sz="2400" dirty="0" err="1"/>
              <a:t>roscs</a:t>
            </a:r>
            <a:r>
              <a:rPr lang="de-DE" sz="2400" dirty="0"/>
              <a:t> </a:t>
            </a:r>
            <a:r>
              <a:rPr lang="de-DE" sz="2400" dirty="0" err="1"/>
              <a:t>integrates</a:t>
            </a:r>
            <a:r>
              <a:rPr lang="de-DE" sz="2400" dirty="0"/>
              <a:t> C# </a:t>
            </a:r>
            <a:r>
              <a:rPr lang="de-DE" sz="2400" dirty="0" err="1"/>
              <a:t>written</a:t>
            </a:r>
            <a:r>
              <a:rPr lang="de-DE" sz="2400" dirty="0"/>
              <a:t> </a:t>
            </a:r>
            <a:r>
              <a:rPr lang="de-DE" sz="2400" dirty="0" err="1"/>
              <a:t>programs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ROS.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provides</a:t>
            </a:r>
            <a:r>
              <a:rPr lang="de-DE" sz="2400" dirty="0"/>
              <a:t> </a:t>
            </a:r>
            <a:r>
              <a:rPr lang="de-DE" sz="2400" dirty="0" err="1"/>
              <a:t>support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mono </a:t>
            </a:r>
            <a:r>
              <a:rPr lang="de-DE" sz="2400" dirty="0" err="1"/>
              <a:t>under</a:t>
            </a:r>
            <a:r>
              <a:rPr lang="de-DE" sz="2400" dirty="0"/>
              <a:t> </a:t>
            </a:r>
            <a:r>
              <a:rPr lang="de-DE" sz="2400" dirty="0" err="1"/>
              <a:t>linux</a:t>
            </a:r>
            <a:r>
              <a:rPr lang="de-DE" sz="2400" dirty="0"/>
              <a:t>. A Windows </a:t>
            </a:r>
            <a:r>
              <a:rPr lang="de-DE" sz="2400" dirty="0" err="1"/>
              <a:t>extension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planned</a:t>
            </a:r>
            <a:r>
              <a:rPr lang="de-DE" sz="2400" dirty="0"/>
              <a:t>. </a:t>
            </a:r>
          </a:p>
          <a:p>
            <a:r>
              <a:rPr lang="de-DE" b="1" dirty="0"/>
              <a:t>XMLRPC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sz="2400" dirty="0" err="1"/>
              <a:t>Using</a:t>
            </a:r>
            <a:r>
              <a:rPr lang="de-DE" sz="2400" dirty="0"/>
              <a:t> XMLRPC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communicate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C++/Python ROS </a:t>
            </a:r>
            <a:r>
              <a:rPr lang="de-DE" sz="2400" dirty="0" err="1"/>
              <a:t>nodes</a:t>
            </a:r>
            <a:r>
              <a:rPr lang="de-DE" sz="2400" dirty="0"/>
              <a:t> on </a:t>
            </a:r>
            <a:r>
              <a:rPr lang="de-DE" sz="2400" dirty="0" err="1"/>
              <a:t>the</a:t>
            </a:r>
            <a:r>
              <a:rPr lang="de-DE" sz="2400" dirty="0"/>
              <a:t> Unix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C# </a:t>
            </a:r>
            <a:r>
              <a:rPr lang="de-DE" sz="2400" dirty="0" err="1"/>
              <a:t>application</a:t>
            </a:r>
            <a:r>
              <a:rPr lang="de-DE" sz="2400" dirty="0"/>
              <a:t> on Windows</a:t>
            </a:r>
          </a:p>
          <a:p>
            <a:pPr marL="0" indent="0">
              <a:buNone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837676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0829-DAF6-FD43-A1A5-04C9D861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40258-F94D-0C49-AAD3-A83AD7541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888" y="1341439"/>
            <a:ext cx="7963544" cy="439181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YARP</a:t>
            </a:r>
          </a:p>
          <a:p>
            <a:r>
              <a:rPr lang="de-DE" dirty="0"/>
              <a:t>Not simple but </a:t>
            </a:r>
            <a:r>
              <a:rPr lang="de-DE" dirty="0" err="1"/>
              <a:t>efficient</a:t>
            </a:r>
            <a:r>
              <a:rPr lang="de-DE" dirty="0"/>
              <a:t>.</a:t>
            </a:r>
          </a:p>
          <a:p>
            <a:r>
              <a:rPr lang="de-DE" dirty="0" err="1"/>
              <a:t>Avoids</a:t>
            </a:r>
            <a:r>
              <a:rPr lang="de-DE" dirty="0"/>
              <a:t> </a:t>
            </a:r>
            <a:r>
              <a:rPr lang="de-DE" dirty="0" err="1"/>
              <a:t>bridges</a:t>
            </a:r>
            <a:endParaRPr lang="de-DE" dirty="0"/>
          </a:p>
          <a:p>
            <a:r>
              <a:rPr lang="de-DE" dirty="0"/>
              <a:t>C#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non-native, via SWIG(</a:t>
            </a:r>
            <a:r>
              <a:rPr lang="de-DE" dirty="0" err="1"/>
              <a:t>Simplified</a:t>
            </a:r>
            <a:r>
              <a:rPr lang="de-DE" dirty="0"/>
              <a:t> Wrapper </a:t>
            </a:r>
            <a:r>
              <a:rPr lang="de-DE" dirty="0" err="1"/>
              <a:t>and</a:t>
            </a:r>
            <a:r>
              <a:rPr lang="de-DE" dirty="0"/>
              <a:t> Interface Generator)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C1197-7423-4C44-A669-CA6A1003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B366-F530-4A44-8C05-ACC7AE231DA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3050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7889-E7D8-D04F-BA20-056BD7F5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530AA-68E9-9443-83D9-4398C9B6D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6027" y="1052736"/>
            <a:ext cx="8395592" cy="439181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ICE</a:t>
            </a:r>
          </a:p>
          <a:p>
            <a:r>
              <a:rPr lang="de-DE" dirty="0" err="1"/>
              <a:t>works</a:t>
            </a:r>
            <a:r>
              <a:rPr lang="de-DE" dirty="0"/>
              <a:t> on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broad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(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linux</a:t>
            </a:r>
            <a:r>
              <a:rPr lang="de-DE" dirty="0"/>
              <a:t>, </a:t>
            </a:r>
            <a:r>
              <a:rPr lang="de-DE" dirty="0" err="1"/>
              <a:t>osx</a:t>
            </a:r>
            <a:r>
              <a:rPr lang="de-DE" dirty="0"/>
              <a:t> etc.)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languages</a:t>
            </a:r>
            <a:r>
              <a:rPr lang="de-DE" dirty="0"/>
              <a:t> (</a:t>
            </a:r>
            <a:r>
              <a:rPr lang="de-DE" dirty="0" err="1"/>
              <a:t>c++</a:t>
            </a:r>
            <a:r>
              <a:rPr lang="de-DE" dirty="0"/>
              <a:t>, c#, </a:t>
            </a:r>
            <a:r>
              <a:rPr lang="de-DE" dirty="0" err="1"/>
              <a:t>java</a:t>
            </a:r>
            <a:r>
              <a:rPr lang="de-DE" dirty="0"/>
              <a:t> etc.)</a:t>
            </a:r>
          </a:p>
          <a:p>
            <a:r>
              <a:rPr lang="de-DE" dirty="0" err="1"/>
              <a:t>shares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ROS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(</a:t>
            </a:r>
            <a:r>
              <a:rPr lang="de-DE" dirty="0" err="1"/>
              <a:t>for</a:t>
            </a:r>
            <a:r>
              <a:rPr lang="de-DE" dirty="0"/>
              <a:t> simpler </a:t>
            </a:r>
            <a:r>
              <a:rPr lang="de-DE" dirty="0" err="1"/>
              <a:t>tasks</a:t>
            </a:r>
            <a:r>
              <a:rPr lang="de-DE" dirty="0"/>
              <a:t>)</a:t>
            </a:r>
          </a:p>
          <a:p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ACE, </a:t>
            </a:r>
            <a:r>
              <a:rPr lang="de-DE" dirty="0" err="1"/>
              <a:t>OpenRTM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Yarp</a:t>
            </a:r>
            <a:r>
              <a:rPr lang="de-DE" dirty="0"/>
              <a:t>,  ICE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definitely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easiest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performance-</a:t>
            </a:r>
            <a:r>
              <a:rPr lang="de-DE" dirty="0" err="1"/>
              <a:t>wise</a:t>
            </a:r>
            <a:r>
              <a:rPr lang="de-DE" dirty="0"/>
              <a:t> </a:t>
            </a:r>
            <a:r>
              <a:rPr lang="de-DE" dirty="0" err="1"/>
              <a:t>strongest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.</a:t>
            </a:r>
          </a:p>
          <a:p>
            <a:r>
              <a:rPr lang="de-DE" dirty="0"/>
              <a:t>Simple</a:t>
            </a:r>
          </a:p>
          <a:p>
            <a:endParaRPr lang="de-DE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E11C9-F627-E544-8722-F657FF55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B366-F530-4A44-8C05-ACC7AE231DA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4080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3.</a:t>
            </a:r>
            <a:r>
              <a:rPr lang="en-US" dirty="0"/>
              <a:t> RIFD: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Approach with SAW (surface acoustic wave) Compressive Receivers (</a:t>
            </a:r>
            <a:r>
              <a:rPr lang="en-GB" dirty="0" err="1"/>
              <a:t>ToA</a:t>
            </a:r>
            <a:r>
              <a:rPr lang="en-GB" dirty="0"/>
              <a:t> and </a:t>
            </a:r>
            <a:r>
              <a:rPr lang="en-GB" dirty="0" err="1"/>
              <a:t>PoA</a:t>
            </a:r>
            <a:r>
              <a:rPr lang="en-GB"/>
              <a:t>)</a:t>
            </a:r>
            <a:endParaRPr lang="en-GB" dirty="0"/>
          </a:p>
          <a:p>
            <a:r>
              <a:rPr lang="en-GB" dirty="0"/>
              <a:t>For an SNR (signal-to-noise-ratio) above 10 dB</a:t>
            </a:r>
          </a:p>
          <a:p>
            <a:r>
              <a:rPr lang="en-GB" dirty="0"/>
              <a:t>MPE below 1.5%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/>
          <a:p>
            <a:fld id="{4B94FBF6-B6D4-4A60-89A2-A8869DBF6FA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654699-794E-4FD6-9F96-5C60A836F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8018" r="27950" b="34008"/>
          <a:stretch/>
        </p:blipFill>
        <p:spPr>
          <a:xfrm>
            <a:off x="3491880" y="2564904"/>
            <a:ext cx="4680520" cy="35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4903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Active ultra-wideband (UWB) systems can tell you the location of a tagged asset to within a few centimeters. (RFID journal, </a:t>
            </a:r>
            <a:r>
              <a:rPr lang="en-US" dirty="0">
                <a:hlinkClick r:id="rId2"/>
              </a:rPr>
              <a:t>http://www.rfidjournal.com/blogs/experts/entry?11454</a:t>
            </a:r>
            <a:r>
              <a:rPr lang="en-US" dirty="0"/>
              <a:t>) 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/>
          <a:p>
            <a:fld id="{4B94FBF6-B6D4-4A60-89A2-A8869DBF6FA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6724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rate and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Complicated.</a:t>
            </a:r>
          </a:p>
          <a:p>
            <a:r>
              <a:rPr lang="en-US" dirty="0"/>
              <a:t>Information differ from 90 </a:t>
            </a:r>
            <a:r>
              <a:rPr lang="en-US" dirty="0" err="1"/>
              <a:t>ms</a:t>
            </a:r>
            <a:r>
              <a:rPr lang="en-US" dirty="0"/>
              <a:t> (project FH Dortmund) to a couple of seconds </a:t>
            </a:r>
          </a:p>
          <a:p>
            <a:endParaRPr lang="en-GB" dirty="0"/>
          </a:p>
          <a:p>
            <a:r>
              <a:rPr lang="en-GB" dirty="0"/>
              <a:t>No problem with the reading of multiple tags at once. Most readers have an anti-collision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/>
          <a:p>
            <a:fld id="{4B94FBF6-B6D4-4A60-89A2-A8869DBF6FA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537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since last meeting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857250"/>
            <a:ext cx="8131175" cy="4683125"/>
          </a:xfrm>
        </p:spPr>
        <p:txBody>
          <a:bodyPr/>
          <a:lstStyle/>
          <a:p>
            <a:r>
              <a:rPr lang="en-GB" dirty="0"/>
              <a:t>Current Plant Status</a:t>
            </a:r>
          </a:p>
          <a:p>
            <a:r>
              <a:rPr lang="en-GB" dirty="0"/>
              <a:t>Ultra-sonic Sensor</a:t>
            </a:r>
          </a:p>
          <a:p>
            <a:pPr lvl="1"/>
            <a:r>
              <a:rPr lang="en-GB" dirty="0"/>
              <a:t>Mobile Robots projects</a:t>
            </a:r>
          </a:p>
          <a:p>
            <a:pPr lvl="1"/>
            <a:r>
              <a:rPr lang="en-GB" dirty="0"/>
              <a:t>Interface between C# and ROS</a:t>
            </a:r>
          </a:p>
          <a:p>
            <a:pPr lvl="1"/>
            <a:r>
              <a:rPr lang="en-US" dirty="0"/>
              <a:t>Starting Position and Orientation</a:t>
            </a:r>
            <a:endParaRPr lang="en-GB" dirty="0"/>
          </a:p>
          <a:p>
            <a:r>
              <a:rPr lang="en-GB" dirty="0"/>
              <a:t>RFID: Check the following (weak) points</a:t>
            </a:r>
          </a:p>
          <a:p>
            <a:pPr lvl="1"/>
            <a:r>
              <a:rPr lang="en-GB" dirty="0"/>
              <a:t>Accuracy</a:t>
            </a:r>
          </a:p>
          <a:p>
            <a:pPr lvl="1"/>
            <a:r>
              <a:rPr lang="en-GB" dirty="0"/>
              <a:t>Data rate</a:t>
            </a:r>
          </a:p>
          <a:p>
            <a:pPr lvl="1"/>
            <a:r>
              <a:rPr lang="en-GB" dirty="0"/>
              <a:t>Real applications/projects</a:t>
            </a:r>
          </a:p>
          <a:p>
            <a:pPr lvl="1"/>
            <a:r>
              <a:rPr lang="en-GB" dirty="0"/>
              <a:t>Bottlenecks</a:t>
            </a:r>
          </a:p>
          <a:p>
            <a:pPr lvl="1"/>
            <a:r>
              <a:rPr lang="en-GB" dirty="0"/>
              <a:t>Orientation</a:t>
            </a:r>
          </a:p>
          <a:p>
            <a:pPr lvl="1"/>
            <a:r>
              <a:rPr lang="en-GB" dirty="0"/>
              <a:t>Prices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/>
          <a:p>
            <a:fld id="{4B94FBF6-B6D4-4A60-89A2-A8869DBF6FA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94721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 Project System 1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  <p:pic>
        <p:nvPicPr>
          <p:cNvPr id="395266" name="Picture 2" descr="Bildergebnis fÃ¼r sparkfun electronic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6" y="1412776"/>
            <a:ext cx="8131175" cy="365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0008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347"/>
            <a:ext cx="8229600" cy="634082"/>
          </a:xfrm>
        </p:spPr>
        <p:txBody>
          <a:bodyPr/>
          <a:lstStyle/>
          <a:p>
            <a:r>
              <a:rPr lang="de-DE" dirty="0"/>
              <a:t>Real Project System 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cap="all" dirty="0"/>
              <a:t>UHF RFID ANTENNA 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b="1" dirty="0"/>
              <a:t>860-960 MHz</a:t>
            </a:r>
          </a:p>
          <a:p>
            <a:r>
              <a:rPr lang="de-DE" b="1" dirty="0"/>
              <a:t>4.5m </a:t>
            </a:r>
            <a:r>
              <a:rPr lang="de-DE" b="1" dirty="0" err="1"/>
              <a:t>range</a:t>
            </a:r>
            <a:endParaRPr lang="de-DE" b="1" dirty="0"/>
          </a:p>
          <a:p>
            <a:endParaRPr lang="de-DE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396290" name="Picture 2" descr="https://cdn.antratek.nl/media/product/0ef/uhf-rfid-antenna-tnc-wrl-14131-2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74875"/>
            <a:ext cx="2810743" cy="28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4609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347"/>
            <a:ext cx="8229600" cy="634082"/>
          </a:xfrm>
        </p:spPr>
        <p:txBody>
          <a:bodyPr/>
          <a:lstStyle/>
          <a:p>
            <a:r>
              <a:rPr lang="de-DE" dirty="0"/>
              <a:t>Real Project System 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cap="all" dirty="0"/>
              <a:t>SIMULTANEOUS UHF RFID READER 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b="1" dirty="0" err="1"/>
              <a:t>Simultaneous</a:t>
            </a:r>
            <a:r>
              <a:rPr lang="de-DE" b="1" dirty="0"/>
              <a:t> Tag </a:t>
            </a:r>
            <a:r>
              <a:rPr lang="de-DE" b="1" dirty="0" err="1"/>
              <a:t>reading</a:t>
            </a:r>
            <a:r>
              <a:rPr lang="de-DE" b="1" dirty="0"/>
              <a:t> </a:t>
            </a:r>
          </a:p>
          <a:p>
            <a:r>
              <a:rPr lang="de-DE" b="1" dirty="0"/>
              <a:t>150 Tags per </a:t>
            </a:r>
            <a:r>
              <a:rPr lang="de-DE" b="1" dirty="0" err="1"/>
              <a:t>second</a:t>
            </a:r>
            <a:r>
              <a:rPr lang="de-DE" b="1" dirty="0"/>
              <a:t> </a:t>
            </a:r>
          </a:p>
          <a:p>
            <a:r>
              <a:rPr lang="de-DE" b="1" dirty="0"/>
              <a:t>Connection via. USB</a:t>
            </a:r>
          </a:p>
          <a:p>
            <a:r>
              <a:rPr lang="de-DE" b="1" dirty="0" err="1"/>
              <a:t>Aduino</a:t>
            </a:r>
            <a:r>
              <a:rPr lang="de-DE" b="1" dirty="0"/>
              <a:t> </a:t>
            </a:r>
            <a:r>
              <a:rPr lang="en-US" b="1" dirty="0"/>
              <a:t>compatible</a:t>
            </a:r>
          </a:p>
          <a:p>
            <a:r>
              <a:rPr lang="de-DE" b="1" dirty="0"/>
              <a:t>Signal </a:t>
            </a:r>
            <a:r>
              <a:rPr lang="en-US" b="1" dirty="0"/>
              <a:t>strength</a:t>
            </a:r>
            <a:r>
              <a:rPr lang="de-DE" b="1" dirty="0"/>
              <a:t> </a:t>
            </a:r>
            <a:r>
              <a:rPr lang="de-DE" b="1" dirty="0" err="1"/>
              <a:t>available</a:t>
            </a:r>
            <a:r>
              <a:rPr lang="de-DE" b="1" dirty="0"/>
              <a:t> </a:t>
            </a:r>
          </a:p>
          <a:p>
            <a:endParaRPr lang="de-DE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398338" name="Picture 2" descr="https://cdn.antratek.nl/media/product/be0/simultaneous-uhf-rfid-reader-m6e-nano-sen-14066-69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40768"/>
            <a:ext cx="3795936" cy="379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62935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347"/>
            <a:ext cx="8229600" cy="634082"/>
          </a:xfrm>
        </p:spPr>
        <p:txBody>
          <a:bodyPr/>
          <a:lstStyle/>
          <a:p>
            <a:r>
              <a:rPr lang="de-DE" dirty="0"/>
              <a:t>Real Project System 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cap="all" dirty="0"/>
              <a:t>UHF RFID TAG - ADHESIVE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b="1" dirty="0"/>
              <a:t>Can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sticked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any</a:t>
            </a:r>
            <a:r>
              <a:rPr lang="de-DE" b="1" dirty="0"/>
              <a:t> material </a:t>
            </a:r>
          </a:p>
          <a:p>
            <a:r>
              <a:rPr lang="de-DE" b="1" dirty="0"/>
              <a:t>Read </a:t>
            </a:r>
            <a:r>
              <a:rPr lang="de-DE" b="1" dirty="0" err="1"/>
              <a:t>and</a:t>
            </a:r>
            <a:r>
              <a:rPr lang="de-DE" b="1" dirty="0"/>
              <a:t> Write</a:t>
            </a:r>
          </a:p>
          <a:p>
            <a:r>
              <a:rPr lang="de-DE" b="1" dirty="0" err="1"/>
              <a:t>Truly</a:t>
            </a:r>
            <a:r>
              <a:rPr lang="de-DE" b="1" dirty="0"/>
              <a:t> </a:t>
            </a:r>
            <a:r>
              <a:rPr lang="de-DE" b="1" dirty="0" err="1"/>
              <a:t>unique</a:t>
            </a:r>
            <a:r>
              <a:rPr lang="de-DE" b="1" dirty="0"/>
              <a:t> ID (TID)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399362" name="Picture 2" descr="https://cdn.antratek.nl/media/product/888/uhf-rfid-tag-adhesive-set-of-5-wrl-14151-bd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226" y="1697907"/>
            <a:ext cx="3530823" cy="3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1346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347"/>
            <a:ext cx="8229600" cy="634082"/>
          </a:xfrm>
        </p:spPr>
        <p:txBody>
          <a:bodyPr/>
          <a:lstStyle/>
          <a:p>
            <a:r>
              <a:rPr lang="de-DE" dirty="0"/>
              <a:t>Real Project System 1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399362" name="Picture 2" descr="https://cdn.antratek.nl/media/product/888/uhf-rfid-tag-adhesive-set-of-5-wrl-14151-bd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8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cdn.antratek.nl/media/product/0ef/uhf-rfid-antenna-tnc-wrl-14131-2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481" y="1052736"/>
            <a:ext cx="1082551" cy="108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cdn.antratek.nl/media/product/be0/simultaneous-uhf-rfid-reader-m6e-nano-sen-14066-69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492896"/>
            <a:ext cx="1203648" cy="120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4860032" y="4309430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202122"/>
                </a:solidFill>
                <a:latin typeface="Open Sans"/>
              </a:rPr>
              <a:t>1 x 1,50 €     =     1,50€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4860032" y="1279280"/>
            <a:ext cx="3873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202122"/>
                </a:solidFill>
                <a:latin typeface="Open Sans"/>
              </a:rPr>
              <a:t>3 x 34,95 €   = 104,85€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4860032" y="2833110"/>
            <a:ext cx="3865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202122"/>
                </a:solidFill>
                <a:latin typeface="Open Sans"/>
              </a:rPr>
              <a:t>3 x 199,95</a:t>
            </a:r>
            <a:r>
              <a:rPr lang="de-DE" dirty="0"/>
              <a:t> </a:t>
            </a:r>
            <a:r>
              <a:rPr lang="de-DE" dirty="0">
                <a:solidFill>
                  <a:srgbClr val="202122"/>
                </a:solidFill>
                <a:latin typeface="Open Sans"/>
              </a:rPr>
              <a:t>€ = 599,85€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7246904" y="5210036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202122"/>
                </a:solidFill>
                <a:latin typeface="Open Sans"/>
              </a:rPr>
              <a:t>706,20€</a:t>
            </a:r>
            <a:endParaRPr lang="de-DE" dirty="0"/>
          </a:p>
        </p:txBody>
      </p:sp>
      <p:cxnSp>
        <p:nvCxnSpPr>
          <p:cNvPr id="19" name="Gerader Verbinder 18"/>
          <p:cNvCxnSpPr/>
          <p:nvPr/>
        </p:nvCxnSpPr>
        <p:spPr>
          <a:xfrm>
            <a:off x="7246904" y="5013199"/>
            <a:ext cx="143989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179512" y="1312804"/>
            <a:ext cx="3620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202122"/>
                </a:solidFill>
                <a:latin typeface="Open Sans"/>
              </a:rPr>
              <a:t>UHF RFID ANTENNA</a:t>
            </a:r>
          </a:p>
        </p:txBody>
      </p:sp>
      <p:sp>
        <p:nvSpPr>
          <p:cNvPr id="21" name="Rechteck 20"/>
          <p:cNvSpPr/>
          <p:nvPr/>
        </p:nvSpPr>
        <p:spPr>
          <a:xfrm>
            <a:off x="223704" y="2833110"/>
            <a:ext cx="2618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202122"/>
                </a:solidFill>
                <a:latin typeface="Open Sans"/>
              </a:rPr>
              <a:t>RFID READER</a:t>
            </a:r>
          </a:p>
        </p:txBody>
      </p:sp>
      <p:sp>
        <p:nvSpPr>
          <p:cNvPr id="22" name="Rechteck 21"/>
          <p:cNvSpPr/>
          <p:nvPr/>
        </p:nvSpPr>
        <p:spPr>
          <a:xfrm>
            <a:off x="223704" y="4283537"/>
            <a:ext cx="2764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202122"/>
                </a:solidFill>
                <a:latin typeface="Open Sans"/>
              </a:rPr>
              <a:t>UHF RFID TAG </a:t>
            </a:r>
          </a:p>
        </p:txBody>
      </p:sp>
    </p:spTree>
    <p:extLst>
      <p:ext uri="{BB962C8B-B14F-4D97-AF65-F5344CB8AC3E}">
        <p14:creationId xmlns:p14="http://schemas.microsoft.com/office/powerpoint/2010/main" val="2802360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16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erader Verbinder 18"/>
          <p:cNvCxnSpPr/>
          <p:nvPr/>
        </p:nvCxnSpPr>
        <p:spPr>
          <a:xfrm flipH="1">
            <a:off x="5580112" y="2564904"/>
            <a:ext cx="248936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20080"/>
          </a:xfrm>
        </p:spPr>
        <p:txBody>
          <a:bodyPr/>
          <a:lstStyle/>
          <a:p>
            <a:r>
              <a:rPr lang="en-US" dirty="0"/>
              <a:t>Bottleneck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Reader 1 Tag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150 Tags per </a:t>
            </a:r>
            <a:r>
              <a:rPr lang="de-DE" dirty="0" err="1"/>
              <a:t>second</a:t>
            </a:r>
            <a:r>
              <a:rPr lang="de-DE" dirty="0"/>
              <a:t>. </a:t>
            </a:r>
          </a:p>
          <a:p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bottleneck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send via USB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‹Nr.›</a:t>
            </a:r>
          </a:p>
        </p:txBody>
      </p:sp>
      <p:cxnSp>
        <p:nvCxnSpPr>
          <p:cNvPr id="8" name="Gerader Verbinder 7"/>
          <p:cNvCxnSpPr>
            <a:stCxn id="14" idx="1"/>
            <a:endCxn id="12" idx="3"/>
          </p:cNvCxnSpPr>
          <p:nvPr/>
        </p:nvCxnSpPr>
        <p:spPr>
          <a:xfrm flipH="1">
            <a:off x="5843899" y="5236137"/>
            <a:ext cx="68916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Gerader Verbinder 8"/>
          <p:cNvCxnSpPr>
            <a:endCxn id="14" idx="3"/>
          </p:cNvCxnSpPr>
          <p:nvPr/>
        </p:nvCxnSpPr>
        <p:spPr>
          <a:xfrm flipH="1">
            <a:off x="7164288" y="5236137"/>
            <a:ext cx="90519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5364088" y="2780928"/>
            <a:ext cx="0" cy="223224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121" y="4869160"/>
            <a:ext cx="834778" cy="73395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4568513"/>
            <a:ext cx="951801" cy="133524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067" y="5083038"/>
            <a:ext cx="631221" cy="30619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048" y="3332460"/>
            <a:ext cx="901257" cy="15367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6"/>
          <a:srcRect l="16738" t="12574" r="15945" b="19097"/>
          <a:stretch/>
        </p:blipFill>
        <p:spPr>
          <a:xfrm>
            <a:off x="5049530" y="2259308"/>
            <a:ext cx="661843" cy="662016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6"/>
          <a:srcRect l="16738" t="12574" r="15945" b="19097"/>
          <a:stretch/>
        </p:blipFill>
        <p:spPr>
          <a:xfrm>
            <a:off x="5049529" y="3925932"/>
            <a:ext cx="661843" cy="66201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6"/>
          <a:srcRect l="16738" t="12574" r="15945" b="19097"/>
          <a:stretch/>
        </p:blipFill>
        <p:spPr>
          <a:xfrm>
            <a:off x="8002696" y="2265701"/>
            <a:ext cx="661843" cy="662016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6"/>
          <a:srcRect l="16738" t="12574" r="15945" b="19097"/>
          <a:stretch/>
        </p:blipFill>
        <p:spPr>
          <a:xfrm>
            <a:off x="6695404" y="3569154"/>
            <a:ext cx="295679" cy="29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257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project system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FH Dortmund </a:t>
            </a:r>
            <a:r>
              <a:rPr lang="en-US" sz="1400" dirty="0"/>
              <a:t>RFID-Based Localization of Mobile Robots Using the Received Signal Strength Indicator </a:t>
            </a:r>
            <a:r>
              <a:rPr lang="en-GB" sz="1400" dirty="0"/>
              <a:t>of Detected Tags</a:t>
            </a:r>
          </a:p>
          <a:p>
            <a:r>
              <a:rPr lang="en-GB" dirty="0"/>
              <a:t>Passive tags on the floor, one reader on the robot</a:t>
            </a:r>
          </a:p>
          <a:p>
            <a:r>
              <a:rPr lang="en-GB" dirty="0"/>
              <a:t>Adv: Accuracy is better (detection area is smaller)</a:t>
            </a:r>
          </a:p>
          <a:p>
            <a:r>
              <a:rPr lang="de-DE" dirty="0"/>
              <a:t>+ </a:t>
            </a:r>
            <a:r>
              <a:rPr lang="en-US" dirty="0"/>
              <a:t>no</a:t>
            </a:r>
            <a:r>
              <a:rPr lang="de-DE" dirty="0"/>
              <a:t> </a:t>
            </a:r>
            <a:r>
              <a:rPr lang="de-DE" dirty="0" err="1"/>
              <a:t>reflection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in a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)</a:t>
            </a:r>
          </a:p>
          <a:p>
            <a:r>
              <a:rPr lang="de-DE" dirty="0"/>
              <a:t>Combine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RMSE </a:t>
            </a:r>
            <a:r>
              <a:rPr lang="de-DE" dirty="0" err="1"/>
              <a:t>around</a:t>
            </a:r>
            <a:r>
              <a:rPr lang="de-DE" dirty="0"/>
              <a:t> 30 mm</a:t>
            </a:r>
          </a:p>
          <a:p>
            <a:r>
              <a:rPr lang="de-DE" dirty="0" err="1"/>
              <a:t>Drawback</a:t>
            </a:r>
            <a:r>
              <a:rPr lang="de-DE" dirty="0"/>
              <a:t>:</a:t>
            </a:r>
          </a:p>
          <a:p>
            <a:r>
              <a:rPr lang="de-DE" dirty="0"/>
              <a:t>Data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. </a:t>
            </a:r>
          </a:p>
          <a:p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PC</a:t>
            </a:r>
          </a:p>
          <a:p>
            <a:pPr lvl="1"/>
            <a:endParaRPr lang="de-DE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/>
          <a:p>
            <a:fld id="{4B94FBF6-B6D4-4A60-89A2-A8869DBF6FA6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092D04-5C3C-4364-8A22-44016628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499601"/>
            <a:ext cx="4005515" cy="25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2347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project system 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Reader per Robot = 4 x 150€ = 600€ </a:t>
            </a:r>
          </a:p>
          <a:p>
            <a:r>
              <a:rPr lang="de-DE" dirty="0"/>
              <a:t>9 Tags per m² = 9 x 10m² x 0,2€ = 18€</a:t>
            </a:r>
          </a:p>
          <a:p>
            <a:endParaRPr lang="de-DE" dirty="0"/>
          </a:p>
          <a:p>
            <a:r>
              <a:rPr lang="de-DE" dirty="0"/>
              <a:t>Total </a:t>
            </a:r>
            <a:r>
              <a:rPr lang="de-DE" dirty="0" err="1"/>
              <a:t>price</a:t>
            </a:r>
            <a:r>
              <a:rPr lang="de-DE" dirty="0"/>
              <a:t>: 618€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80297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5034253" y="4684220"/>
            <a:ext cx="347285" cy="347376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5670256" y="4685823"/>
            <a:ext cx="347285" cy="347376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6380763" y="4682617"/>
            <a:ext cx="347285" cy="347376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7016766" y="4684220"/>
            <a:ext cx="347285" cy="347376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7695237" y="4681014"/>
            <a:ext cx="347285" cy="347376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8331240" y="4682617"/>
            <a:ext cx="347285" cy="3473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20080"/>
          </a:xfrm>
        </p:spPr>
        <p:txBody>
          <a:bodyPr/>
          <a:lstStyle/>
          <a:p>
            <a:r>
              <a:rPr lang="en-US" dirty="0"/>
              <a:t>Bottleneck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Reader </a:t>
            </a:r>
            <a:r>
              <a:rPr lang="de-DE" dirty="0" err="1"/>
              <a:t>many</a:t>
            </a:r>
            <a:r>
              <a:rPr lang="de-DE" dirty="0"/>
              <a:t> Tags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Computation</a:t>
            </a:r>
            <a:r>
              <a:rPr lang="de-DE" dirty="0"/>
              <a:t> on </a:t>
            </a:r>
            <a:r>
              <a:rPr lang="de-DE" dirty="0" err="1"/>
              <a:t>Aduino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  <p:cxnSp>
        <p:nvCxnSpPr>
          <p:cNvPr id="9" name="Gerader Verbinder 8"/>
          <p:cNvCxnSpPr>
            <a:stCxn id="14" idx="1"/>
            <a:endCxn id="12" idx="3"/>
          </p:cNvCxnSpPr>
          <p:nvPr/>
        </p:nvCxnSpPr>
        <p:spPr>
          <a:xfrm flipH="1">
            <a:off x="5843899" y="5236137"/>
            <a:ext cx="68916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erader Verbinder 9"/>
          <p:cNvCxnSpPr>
            <a:endCxn id="14" idx="3"/>
          </p:cNvCxnSpPr>
          <p:nvPr/>
        </p:nvCxnSpPr>
        <p:spPr>
          <a:xfrm flipH="1">
            <a:off x="7164288" y="5236137"/>
            <a:ext cx="90519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21" y="4869160"/>
            <a:ext cx="834778" cy="73395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60" y="4568513"/>
            <a:ext cx="951801" cy="133524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067" y="5083038"/>
            <a:ext cx="631221" cy="30619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5034253" y="2174875"/>
            <a:ext cx="347285" cy="34737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5670256" y="2176478"/>
            <a:ext cx="347285" cy="347376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6380763" y="2173272"/>
            <a:ext cx="347285" cy="347376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7016766" y="2174875"/>
            <a:ext cx="347285" cy="34737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7695237" y="2171669"/>
            <a:ext cx="347285" cy="347376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8331240" y="2173272"/>
            <a:ext cx="347285" cy="347376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5072353" y="2754561"/>
            <a:ext cx="347285" cy="347376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5708356" y="2756164"/>
            <a:ext cx="347285" cy="34737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6418863" y="2752958"/>
            <a:ext cx="347285" cy="347376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7054866" y="2754561"/>
            <a:ext cx="347285" cy="347376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7733337" y="2751355"/>
            <a:ext cx="347285" cy="347376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8369340" y="2752958"/>
            <a:ext cx="347285" cy="347376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5072353" y="3418979"/>
            <a:ext cx="347285" cy="347376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5708356" y="3420582"/>
            <a:ext cx="347285" cy="347376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6418863" y="3417376"/>
            <a:ext cx="347285" cy="347376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7054866" y="3418979"/>
            <a:ext cx="347285" cy="347376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7733337" y="3415773"/>
            <a:ext cx="347285" cy="347376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8369340" y="3417376"/>
            <a:ext cx="347285" cy="347376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5072353" y="4092830"/>
            <a:ext cx="347285" cy="347376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5708356" y="4094433"/>
            <a:ext cx="347285" cy="347376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6418863" y="4091227"/>
            <a:ext cx="347285" cy="347376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7054866" y="4092830"/>
            <a:ext cx="347285" cy="347376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7733337" y="4089624"/>
            <a:ext cx="347285" cy="347376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8369340" y="4091227"/>
            <a:ext cx="347285" cy="34737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48" y="3332460"/>
            <a:ext cx="901257" cy="15367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/>
          <a:srcRect l="16738" t="12574" r="15945" b="19097"/>
          <a:stretch/>
        </p:blipFill>
        <p:spPr>
          <a:xfrm>
            <a:off x="6588224" y="3500877"/>
            <a:ext cx="504056" cy="5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de-DE" dirty="0"/>
              <a:t>Orientation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0D602B-0FC1-4203-BC5C-68EFC0EFC6F6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de-DE">
              <a:solidFill>
                <a:srgbClr val="000000"/>
              </a:solidFill>
            </a:endParaRP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539552" y="5840574"/>
            <a:ext cx="37444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539552" y="1570423"/>
            <a:ext cx="0" cy="4270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Freihandform: Form 35"/>
          <p:cNvSpPr/>
          <p:nvPr/>
        </p:nvSpPr>
        <p:spPr>
          <a:xfrm>
            <a:off x="830189" y="1767558"/>
            <a:ext cx="1760042" cy="1656184"/>
          </a:xfrm>
          <a:custGeom>
            <a:avLst/>
            <a:gdLst>
              <a:gd name="connsiteX0" fmla="*/ 1455762 w 1760042"/>
              <a:gd name="connsiteY0" fmla="*/ 828092 h 1656184"/>
              <a:gd name="connsiteX1" fmla="*/ 1365547 w 1760042"/>
              <a:gd name="connsiteY1" fmla="*/ 902382 h 1656184"/>
              <a:gd name="connsiteX2" fmla="*/ 1455762 w 1760042"/>
              <a:gd name="connsiteY2" fmla="*/ 976672 h 1656184"/>
              <a:gd name="connsiteX3" fmla="*/ 1545977 w 1760042"/>
              <a:gd name="connsiteY3" fmla="*/ 902382 h 1656184"/>
              <a:gd name="connsiteX4" fmla="*/ 1455762 w 1760042"/>
              <a:gd name="connsiteY4" fmla="*/ 828092 h 1656184"/>
              <a:gd name="connsiteX5" fmla="*/ 880021 w 1760042"/>
              <a:gd name="connsiteY5" fmla="*/ 0 h 1656184"/>
              <a:gd name="connsiteX6" fmla="*/ 1760042 w 1760042"/>
              <a:gd name="connsiteY6" fmla="*/ 828092 h 1656184"/>
              <a:gd name="connsiteX7" fmla="*/ 880021 w 1760042"/>
              <a:gd name="connsiteY7" fmla="*/ 1656184 h 1656184"/>
              <a:gd name="connsiteX8" fmla="*/ 0 w 1760042"/>
              <a:gd name="connsiteY8" fmla="*/ 828092 h 1656184"/>
              <a:gd name="connsiteX9" fmla="*/ 880021 w 1760042"/>
              <a:gd name="connsiteY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042" h="1656184">
                <a:moveTo>
                  <a:pt x="1455762" y="828092"/>
                </a:moveTo>
                <a:cubicBezTo>
                  <a:pt x="1405938" y="828092"/>
                  <a:pt x="1365547" y="861353"/>
                  <a:pt x="1365547" y="902382"/>
                </a:cubicBezTo>
                <a:cubicBezTo>
                  <a:pt x="1365547" y="943411"/>
                  <a:pt x="1405938" y="976672"/>
                  <a:pt x="1455762" y="976672"/>
                </a:cubicBezTo>
                <a:cubicBezTo>
                  <a:pt x="1505586" y="976672"/>
                  <a:pt x="1545977" y="943411"/>
                  <a:pt x="1545977" y="902382"/>
                </a:cubicBezTo>
                <a:cubicBezTo>
                  <a:pt x="1545977" y="861353"/>
                  <a:pt x="1505586" y="828092"/>
                  <a:pt x="1455762" y="828092"/>
                </a:cubicBezTo>
                <a:close/>
                <a:moveTo>
                  <a:pt x="880021" y="0"/>
                </a:moveTo>
                <a:cubicBezTo>
                  <a:pt x="1366043" y="0"/>
                  <a:pt x="1760042" y="370749"/>
                  <a:pt x="1760042" y="828092"/>
                </a:cubicBezTo>
                <a:cubicBezTo>
                  <a:pt x="1760042" y="1285435"/>
                  <a:pt x="1366043" y="1656184"/>
                  <a:pt x="880021" y="1656184"/>
                </a:cubicBezTo>
                <a:cubicBezTo>
                  <a:pt x="393999" y="1656184"/>
                  <a:pt x="0" y="1285435"/>
                  <a:pt x="0" y="828092"/>
                </a:cubicBezTo>
                <a:cubicBezTo>
                  <a:pt x="0" y="370749"/>
                  <a:pt x="393999" y="0"/>
                  <a:pt x="880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/>
          <p:cNvSpPr/>
          <p:nvPr/>
        </p:nvSpPr>
        <p:spPr>
          <a:xfrm>
            <a:off x="1907704" y="3804066"/>
            <a:ext cx="1760042" cy="1656184"/>
          </a:xfrm>
          <a:custGeom>
            <a:avLst/>
            <a:gdLst>
              <a:gd name="connsiteX0" fmla="*/ 378247 w 1760042"/>
              <a:gd name="connsiteY0" fmla="*/ 753802 h 1656184"/>
              <a:gd name="connsiteX1" fmla="*/ 288032 w 1760042"/>
              <a:gd name="connsiteY1" fmla="*/ 828092 h 1656184"/>
              <a:gd name="connsiteX2" fmla="*/ 378247 w 1760042"/>
              <a:gd name="connsiteY2" fmla="*/ 902382 h 1656184"/>
              <a:gd name="connsiteX3" fmla="*/ 468462 w 1760042"/>
              <a:gd name="connsiteY3" fmla="*/ 828092 h 1656184"/>
              <a:gd name="connsiteX4" fmla="*/ 378247 w 1760042"/>
              <a:gd name="connsiteY4" fmla="*/ 753802 h 1656184"/>
              <a:gd name="connsiteX5" fmla="*/ 880021 w 1760042"/>
              <a:gd name="connsiteY5" fmla="*/ 0 h 1656184"/>
              <a:gd name="connsiteX6" fmla="*/ 1760042 w 1760042"/>
              <a:gd name="connsiteY6" fmla="*/ 828092 h 1656184"/>
              <a:gd name="connsiteX7" fmla="*/ 880021 w 1760042"/>
              <a:gd name="connsiteY7" fmla="*/ 1656184 h 1656184"/>
              <a:gd name="connsiteX8" fmla="*/ 0 w 1760042"/>
              <a:gd name="connsiteY8" fmla="*/ 828092 h 1656184"/>
              <a:gd name="connsiteX9" fmla="*/ 880021 w 1760042"/>
              <a:gd name="connsiteY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042" h="1656184">
                <a:moveTo>
                  <a:pt x="378247" y="753802"/>
                </a:moveTo>
                <a:cubicBezTo>
                  <a:pt x="328423" y="753802"/>
                  <a:pt x="288032" y="787063"/>
                  <a:pt x="288032" y="828092"/>
                </a:cubicBezTo>
                <a:cubicBezTo>
                  <a:pt x="288032" y="869121"/>
                  <a:pt x="328423" y="902382"/>
                  <a:pt x="378247" y="902382"/>
                </a:cubicBezTo>
                <a:cubicBezTo>
                  <a:pt x="428071" y="902382"/>
                  <a:pt x="468462" y="869121"/>
                  <a:pt x="468462" y="828092"/>
                </a:cubicBezTo>
                <a:cubicBezTo>
                  <a:pt x="468462" y="787063"/>
                  <a:pt x="428071" y="753802"/>
                  <a:pt x="378247" y="753802"/>
                </a:cubicBezTo>
                <a:close/>
                <a:moveTo>
                  <a:pt x="880021" y="0"/>
                </a:moveTo>
                <a:cubicBezTo>
                  <a:pt x="1366043" y="0"/>
                  <a:pt x="1760042" y="370749"/>
                  <a:pt x="1760042" y="828092"/>
                </a:cubicBezTo>
                <a:cubicBezTo>
                  <a:pt x="1760042" y="1285435"/>
                  <a:pt x="1366043" y="1656184"/>
                  <a:pt x="880021" y="1656184"/>
                </a:cubicBezTo>
                <a:cubicBezTo>
                  <a:pt x="393999" y="1656184"/>
                  <a:pt x="0" y="1285435"/>
                  <a:pt x="0" y="828092"/>
                </a:cubicBezTo>
                <a:cubicBezTo>
                  <a:pt x="0" y="370749"/>
                  <a:pt x="393999" y="0"/>
                  <a:pt x="880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/>
          <p:nvPr/>
        </p:nvCxnSpPr>
        <p:spPr>
          <a:xfrm>
            <a:off x="2285951" y="2744230"/>
            <a:ext cx="0" cy="3096344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>
            <a:off x="539552" y="2672222"/>
            <a:ext cx="1656184" cy="322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H="1">
            <a:off x="539552" y="4630533"/>
            <a:ext cx="1656184" cy="322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5068005" y="5840574"/>
            <a:ext cx="37444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5068005" y="1570423"/>
            <a:ext cx="0" cy="4270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Freihandform: Form 33"/>
          <p:cNvSpPr/>
          <p:nvPr/>
        </p:nvSpPr>
        <p:spPr>
          <a:xfrm rot="5400000">
            <a:off x="5358642" y="1767558"/>
            <a:ext cx="1760042" cy="1656184"/>
          </a:xfrm>
          <a:custGeom>
            <a:avLst/>
            <a:gdLst>
              <a:gd name="connsiteX0" fmla="*/ 1455762 w 1760042"/>
              <a:gd name="connsiteY0" fmla="*/ 828092 h 1656184"/>
              <a:gd name="connsiteX1" fmla="*/ 1365547 w 1760042"/>
              <a:gd name="connsiteY1" fmla="*/ 902382 h 1656184"/>
              <a:gd name="connsiteX2" fmla="*/ 1455762 w 1760042"/>
              <a:gd name="connsiteY2" fmla="*/ 976672 h 1656184"/>
              <a:gd name="connsiteX3" fmla="*/ 1545977 w 1760042"/>
              <a:gd name="connsiteY3" fmla="*/ 902382 h 1656184"/>
              <a:gd name="connsiteX4" fmla="*/ 1455762 w 1760042"/>
              <a:gd name="connsiteY4" fmla="*/ 828092 h 1656184"/>
              <a:gd name="connsiteX5" fmla="*/ 880021 w 1760042"/>
              <a:gd name="connsiteY5" fmla="*/ 0 h 1656184"/>
              <a:gd name="connsiteX6" fmla="*/ 1760042 w 1760042"/>
              <a:gd name="connsiteY6" fmla="*/ 828092 h 1656184"/>
              <a:gd name="connsiteX7" fmla="*/ 880021 w 1760042"/>
              <a:gd name="connsiteY7" fmla="*/ 1656184 h 1656184"/>
              <a:gd name="connsiteX8" fmla="*/ 0 w 1760042"/>
              <a:gd name="connsiteY8" fmla="*/ 828092 h 1656184"/>
              <a:gd name="connsiteX9" fmla="*/ 880021 w 1760042"/>
              <a:gd name="connsiteY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042" h="1656184">
                <a:moveTo>
                  <a:pt x="1455762" y="828092"/>
                </a:moveTo>
                <a:cubicBezTo>
                  <a:pt x="1405938" y="828092"/>
                  <a:pt x="1365547" y="861353"/>
                  <a:pt x="1365547" y="902382"/>
                </a:cubicBezTo>
                <a:cubicBezTo>
                  <a:pt x="1365547" y="943411"/>
                  <a:pt x="1405938" y="976672"/>
                  <a:pt x="1455762" y="976672"/>
                </a:cubicBezTo>
                <a:cubicBezTo>
                  <a:pt x="1505586" y="976672"/>
                  <a:pt x="1545977" y="943411"/>
                  <a:pt x="1545977" y="902382"/>
                </a:cubicBezTo>
                <a:cubicBezTo>
                  <a:pt x="1545977" y="861353"/>
                  <a:pt x="1505586" y="828092"/>
                  <a:pt x="1455762" y="828092"/>
                </a:cubicBezTo>
                <a:close/>
                <a:moveTo>
                  <a:pt x="880021" y="0"/>
                </a:moveTo>
                <a:cubicBezTo>
                  <a:pt x="1366043" y="0"/>
                  <a:pt x="1760042" y="370749"/>
                  <a:pt x="1760042" y="828092"/>
                </a:cubicBezTo>
                <a:cubicBezTo>
                  <a:pt x="1760042" y="1285435"/>
                  <a:pt x="1366043" y="1656184"/>
                  <a:pt x="880021" y="1656184"/>
                </a:cubicBezTo>
                <a:cubicBezTo>
                  <a:pt x="393999" y="1656184"/>
                  <a:pt x="0" y="1285435"/>
                  <a:pt x="0" y="828092"/>
                </a:cubicBezTo>
                <a:cubicBezTo>
                  <a:pt x="0" y="370749"/>
                  <a:pt x="393999" y="0"/>
                  <a:pt x="880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: Form 34"/>
          <p:cNvSpPr/>
          <p:nvPr/>
        </p:nvSpPr>
        <p:spPr>
          <a:xfrm rot="5400000">
            <a:off x="6436157" y="3804066"/>
            <a:ext cx="1760042" cy="1656184"/>
          </a:xfrm>
          <a:custGeom>
            <a:avLst/>
            <a:gdLst>
              <a:gd name="connsiteX0" fmla="*/ 378247 w 1760042"/>
              <a:gd name="connsiteY0" fmla="*/ 753802 h 1656184"/>
              <a:gd name="connsiteX1" fmla="*/ 288032 w 1760042"/>
              <a:gd name="connsiteY1" fmla="*/ 828092 h 1656184"/>
              <a:gd name="connsiteX2" fmla="*/ 378247 w 1760042"/>
              <a:gd name="connsiteY2" fmla="*/ 902382 h 1656184"/>
              <a:gd name="connsiteX3" fmla="*/ 468462 w 1760042"/>
              <a:gd name="connsiteY3" fmla="*/ 828092 h 1656184"/>
              <a:gd name="connsiteX4" fmla="*/ 378247 w 1760042"/>
              <a:gd name="connsiteY4" fmla="*/ 753802 h 1656184"/>
              <a:gd name="connsiteX5" fmla="*/ 880021 w 1760042"/>
              <a:gd name="connsiteY5" fmla="*/ 0 h 1656184"/>
              <a:gd name="connsiteX6" fmla="*/ 1760042 w 1760042"/>
              <a:gd name="connsiteY6" fmla="*/ 828092 h 1656184"/>
              <a:gd name="connsiteX7" fmla="*/ 880021 w 1760042"/>
              <a:gd name="connsiteY7" fmla="*/ 1656184 h 1656184"/>
              <a:gd name="connsiteX8" fmla="*/ 0 w 1760042"/>
              <a:gd name="connsiteY8" fmla="*/ 828092 h 1656184"/>
              <a:gd name="connsiteX9" fmla="*/ 880021 w 1760042"/>
              <a:gd name="connsiteY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042" h="1656184">
                <a:moveTo>
                  <a:pt x="378247" y="753802"/>
                </a:moveTo>
                <a:cubicBezTo>
                  <a:pt x="328423" y="753802"/>
                  <a:pt x="288032" y="787063"/>
                  <a:pt x="288032" y="828092"/>
                </a:cubicBezTo>
                <a:cubicBezTo>
                  <a:pt x="288032" y="869121"/>
                  <a:pt x="328423" y="902382"/>
                  <a:pt x="378247" y="902382"/>
                </a:cubicBezTo>
                <a:cubicBezTo>
                  <a:pt x="428071" y="902382"/>
                  <a:pt x="468462" y="869121"/>
                  <a:pt x="468462" y="828092"/>
                </a:cubicBezTo>
                <a:cubicBezTo>
                  <a:pt x="468462" y="787063"/>
                  <a:pt x="428071" y="753802"/>
                  <a:pt x="378247" y="753802"/>
                </a:cubicBezTo>
                <a:close/>
                <a:moveTo>
                  <a:pt x="880021" y="0"/>
                </a:moveTo>
                <a:cubicBezTo>
                  <a:pt x="1366043" y="0"/>
                  <a:pt x="1760042" y="370749"/>
                  <a:pt x="1760042" y="828092"/>
                </a:cubicBezTo>
                <a:cubicBezTo>
                  <a:pt x="1760042" y="1285435"/>
                  <a:pt x="1366043" y="1656184"/>
                  <a:pt x="880021" y="1656184"/>
                </a:cubicBezTo>
                <a:cubicBezTo>
                  <a:pt x="393999" y="1656184"/>
                  <a:pt x="0" y="1285435"/>
                  <a:pt x="0" y="828092"/>
                </a:cubicBezTo>
                <a:cubicBezTo>
                  <a:pt x="0" y="370749"/>
                  <a:pt x="393999" y="0"/>
                  <a:pt x="880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r Verbinder 29"/>
          <p:cNvCxnSpPr>
            <a:stCxn id="35" idx="3"/>
          </p:cNvCxnSpPr>
          <p:nvPr/>
        </p:nvCxnSpPr>
        <p:spPr>
          <a:xfrm flipH="1">
            <a:off x="7308304" y="4220599"/>
            <a:ext cx="7874" cy="16199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34" idx="2"/>
          </p:cNvCxnSpPr>
          <p:nvPr/>
        </p:nvCxnSpPr>
        <p:spPr>
          <a:xfrm flipH="1">
            <a:off x="5067403" y="3171391"/>
            <a:ext cx="1022680" cy="12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35" idx="2"/>
          </p:cNvCxnSpPr>
          <p:nvPr/>
        </p:nvCxnSpPr>
        <p:spPr>
          <a:xfrm flipH="1">
            <a:off x="5067403" y="4130384"/>
            <a:ext cx="2174485" cy="95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34" idx="3"/>
          </p:cNvCxnSpPr>
          <p:nvPr/>
        </p:nvCxnSpPr>
        <p:spPr>
          <a:xfrm>
            <a:off x="6164373" y="3261606"/>
            <a:ext cx="23782" cy="25780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238974" y="741790"/>
            <a:ext cx="32934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+mj-lt"/>
                <a:ea typeface="+mj-ea"/>
                <a:cs typeface="+mj-cs"/>
              </a:rPr>
              <a:t>Initial Turn </a:t>
            </a:r>
            <a:r>
              <a:rPr lang="de-DE" b="1" dirty="0" err="1">
                <a:latin typeface="+mj-lt"/>
                <a:ea typeface="+mj-ea"/>
                <a:cs typeface="+mj-cs"/>
              </a:rPr>
              <a:t>of</a:t>
            </a:r>
            <a:r>
              <a:rPr lang="de-DE" b="1" dirty="0">
                <a:latin typeface="+mj-lt"/>
                <a:ea typeface="+mj-ea"/>
                <a:cs typeface="+mj-cs"/>
              </a:rPr>
              <a:t> 90°</a:t>
            </a:r>
            <a:br>
              <a:rPr lang="de-DE" b="1" dirty="0">
                <a:latin typeface="+mj-lt"/>
                <a:ea typeface="+mj-ea"/>
                <a:cs typeface="+mj-cs"/>
              </a:rPr>
            </a:br>
            <a:r>
              <a:rPr lang="de-DE" b="1" dirty="0" err="1">
                <a:latin typeface="+mj-lt"/>
                <a:ea typeface="+mj-ea"/>
                <a:cs typeface="+mj-cs"/>
              </a:rPr>
              <a:t>clowise</a:t>
            </a:r>
            <a:endParaRPr lang="de-DE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1729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33525" y="-171400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rgbClr val="FFC000"/>
                </a:solidFill>
              </a:rPr>
              <a:t>1.</a:t>
            </a:r>
            <a:r>
              <a:rPr lang="en-GB" dirty="0"/>
              <a:t> Current Plant Status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Arslan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Remote Control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AGVs </a:t>
            </a:r>
            <a:r>
              <a:rPr lang="de-DE" dirty="0" err="1"/>
              <a:t>works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buFont typeface="Arial" panose="020B0604020202020204" pitchFamily="34" charset="0"/>
              <a:buChar char="X"/>
            </a:pP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  <a:p>
            <a:pPr lvl="1">
              <a:buFont typeface="Arial" panose="020B0604020202020204" pitchFamily="34" charset="0"/>
              <a:buChar char="X"/>
            </a:pPr>
            <a:r>
              <a:rPr lang="de-DE" dirty="0" err="1"/>
              <a:t>Didn´t</a:t>
            </a:r>
            <a:r>
              <a:rPr lang="de-DE" dirty="0"/>
              <a:t> find </a:t>
            </a:r>
            <a:r>
              <a:rPr lang="de-DE" dirty="0" err="1"/>
              <a:t>chessboard</a:t>
            </a:r>
            <a:r>
              <a:rPr lang="de-DE" dirty="0"/>
              <a:t> in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. 1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. 2 </a:t>
            </a:r>
          </a:p>
          <a:p>
            <a:pPr>
              <a:buFont typeface="Arial" panose="020B0604020202020204" pitchFamily="34" charset="0"/>
              <a:buChar char="X"/>
            </a:pPr>
            <a:r>
              <a:rPr lang="de-DE" dirty="0"/>
              <a:t>Livestream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Final Feb. 2015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Live Video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buFont typeface="Arial" panose="020B0604020202020204" pitchFamily="34" charset="0"/>
              <a:buChar char="X"/>
            </a:pPr>
            <a:r>
              <a:rPr lang="de-DE" dirty="0"/>
              <a:t>AGVs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0D602B-0FC1-4203-BC5C-68EFC0EFC6F6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98564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de-DE" dirty="0"/>
              <a:t>Orientation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0D602B-0FC1-4203-BC5C-68EFC0EFC6F6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de-DE">
              <a:solidFill>
                <a:srgbClr val="000000"/>
              </a:solidFill>
            </a:endParaRP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539552" y="5840574"/>
            <a:ext cx="37444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539552" y="1570423"/>
            <a:ext cx="0" cy="4270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Freihandform: Form 35"/>
          <p:cNvSpPr/>
          <p:nvPr/>
        </p:nvSpPr>
        <p:spPr>
          <a:xfrm>
            <a:off x="830189" y="1767558"/>
            <a:ext cx="1760042" cy="1656184"/>
          </a:xfrm>
          <a:custGeom>
            <a:avLst/>
            <a:gdLst>
              <a:gd name="connsiteX0" fmla="*/ 1455762 w 1760042"/>
              <a:gd name="connsiteY0" fmla="*/ 828092 h 1656184"/>
              <a:gd name="connsiteX1" fmla="*/ 1365547 w 1760042"/>
              <a:gd name="connsiteY1" fmla="*/ 902382 h 1656184"/>
              <a:gd name="connsiteX2" fmla="*/ 1455762 w 1760042"/>
              <a:gd name="connsiteY2" fmla="*/ 976672 h 1656184"/>
              <a:gd name="connsiteX3" fmla="*/ 1545977 w 1760042"/>
              <a:gd name="connsiteY3" fmla="*/ 902382 h 1656184"/>
              <a:gd name="connsiteX4" fmla="*/ 1455762 w 1760042"/>
              <a:gd name="connsiteY4" fmla="*/ 828092 h 1656184"/>
              <a:gd name="connsiteX5" fmla="*/ 880021 w 1760042"/>
              <a:gd name="connsiteY5" fmla="*/ 0 h 1656184"/>
              <a:gd name="connsiteX6" fmla="*/ 1760042 w 1760042"/>
              <a:gd name="connsiteY6" fmla="*/ 828092 h 1656184"/>
              <a:gd name="connsiteX7" fmla="*/ 880021 w 1760042"/>
              <a:gd name="connsiteY7" fmla="*/ 1656184 h 1656184"/>
              <a:gd name="connsiteX8" fmla="*/ 0 w 1760042"/>
              <a:gd name="connsiteY8" fmla="*/ 828092 h 1656184"/>
              <a:gd name="connsiteX9" fmla="*/ 880021 w 1760042"/>
              <a:gd name="connsiteY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042" h="1656184">
                <a:moveTo>
                  <a:pt x="1455762" y="828092"/>
                </a:moveTo>
                <a:cubicBezTo>
                  <a:pt x="1405938" y="828092"/>
                  <a:pt x="1365547" y="861353"/>
                  <a:pt x="1365547" y="902382"/>
                </a:cubicBezTo>
                <a:cubicBezTo>
                  <a:pt x="1365547" y="943411"/>
                  <a:pt x="1405938" y="976672"/>
                  <a:pt x="1455762" y="976672"/>
                </a:cubicBezTo>
                <a:cubicBezTo>
                  <a:pt x="1505586" y="976672"/>
                  <a:pt x="1545977" y="943411"/>
                  <a:pt x="1545977" y="902382"/>
                </a:cubicBezTo>
                <a:cubicBezTo>
                  <a:pt x="1545977" y="861353"/>
                  <a:pt x="1505586" y="828092"/>
                  <a:pt x="1455762" y="828092"/>
                </a:cubicBezTo>
                <a:close/>
                <a:moveTo>
                  <a:pt x="880021" y="0"/>
                </a:moveTo>
                <a:cubicBezTo>
                  <a:pt x="1366043" y="0"/>
                  <a:pt x="1760042" y="370749"/>
                  <a:pt x="1760042" y="828092"/>
                </a:cubicBezTo>
                <a:cubicBezTo>
                  <a:pt x="1760042" y="1285435"/>
                  <a:pt x="1366043" y="1656184"/>
                  <a:pt x="880021" y="1656184"/>
                </a:cubicBezTo>
                <a:cubicBezTo>
                  <a:pt x="393999" y="1656184"/>
                  <a:pt x="0" y="1285435"/>
                  <a:pt x="0" y="828092"/>
                </a:cubicBezTo>
                <a:cubicBezTo>
                  <a:pt x="0" y="370749"/>
                  <a:pt x="393999" y="0"/>
                  <a:pt x="880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/>
          <p:cNvSpPr/>
          <p:nvPr/>
        </p:nvSpPr>
        <p:spPr>
          <a:xfrm>
            <a:off x="1907704" y="3804066"/>
            <a:ext cx="1760042" cy="1656184"/>
          </a:xfrm>
          <a:custGeom>
            <a:avLst/>
            <a:gdLst>
              <a:gd name="connsiteX0" fmla="*/ 378247 w 1760042"/>
              <a:gd name="connsiteY0" fmla="*/ 753802 h 1656184"/>
              <a:gd name="connsiteX1" fmla="*/ 288032 w 1760042"/>
              <a:gd name="connsiteY1" fmla="*/ 828092 h 1656184"/>
              <a:gd name="connsiteX2" fmla="*/ 378247 w 1760042"/>
              <a:gd name="connsiteY2" fmla="*/ 902382 h 1656184"/>
              <a:gd name="connsiteX3" fmla="*/ 468462 w 1760042"/>
              <a:gd name="connsiteY3" fmla="*/ 828092 h 1656184"/>
              <a:gd name="connsiteX4" fmla="*/ 378247 w 1760042"/>
              <a:gd name="connsiteY4" fmla="*/ 753802 h 1656184"/>
              <a:gd name="connsiteX5" fmla="*/ 880021 w 1760042"/>
              <a:gd name="connsiteY5" fmla="*/ 0 h 1656184"/>
              <a:gd name="connsiteX6" fmla="*/ 1760042 w 1760042"/>
              <a:gd name="connsiteY6" fmla="*/ 828092 h 1656184"/>
              <a:gd name="connsiteX7" fmla="*/ 880021 w 1760042"/>
              <a:gd name="connsiteY7" fmla="*/ 1656184 h 1656184"/>
              <a:gd name="connsiteX8" fmla="*/ 0 w 1760042"/>
              <a:gd name="connsiteY8" fmla="*/ 828092 h 1656184"/>
              <a:gd name="connsiteX9" fmla="*/ 880021 w 1760042"/>
              <a:gd name="connsiteY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042" h="1656184">
                <a:moveTo>
                  <a:pt x="378247" y="753802"/>
                </a:moveTo>
                <a:cubicBezTo>
                  <a:pt x="328423" y="753802"/>
                  <a:pt x="288032" y="787063"/>
                  <a:pt x="288032" y="828092"/>
                </a:cubicBezTo>
                <a:cubicBezTo>
                  <a:pt x="288032" y="869121"/>
                  <a:pt x="328423" y="902382"/>
                  <a:pt x="378247" y="902382"/>
                </a:cubicBezTo>
                <a:cubicBezTo>
                  <a:pt x="428071" y="902382"/>
                  <a:pt x="468462" y="869121"/>
                  <a:pt x="468462" y="828092"/>
                </a:cubicBezTo>
                <a:cubicBezTo>
                  <a:pt x="468462" y="787063"/>
                  <a:pt x="428071" y="753802"/>
                  <a:pt x="378247" y="753802"/>
                </a:cubicBezTo>
                <a:close/>
                <a:moveTo>
                  <a:pt x="880021" y="0"/>
                </a:moveTo>
                <a:cubicBezTo>
                  <a:pt x="1366043" y="0"/>
                  <a:pt x="1760042" y="370749"/>
                  <a:pt x="1760042" y="828092"/>
                </a:cubicBezTo>
                <a:cubicBezTo>
                  <a:pt x="1760042" y="1285435"/>
                  <a:pt x="1366043" y="1656184"/>
                  <a:pt x="880021" y="1656184"/>
                </a:cubicBezTo>
                <a:cubicBezTo>
                  <a:pt x="393999" y="1656184"/>
                  <a:pt x="0" y="1285435"/>
                  <a:pt x="0" y="828092"/>
                </a:cubicBezTo>
                <a:cubicBezTo>
                  <a:pt x="0" y="370749"/>
                  <a:pt x="393999" y="0"/>
                  <a:pt x="88002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/>
          <p:cNvSpPr/>
          <p:nvPr/>
        </p:nvSpPr>
        <p:spPr>
          <a:xfrm rot="5400000">
            <a:off x="830189" y="1759566"/>
            <a:ext cx="1760042" cy="1656184"/>
          </a:xfrm>
          <a:custGeom>
            <a:avLst/>
            <a:gdLst>
              <a:gd name="connsiteX0" fmla="*/ 1455762 w 1760042"/>
              <a:gd name="connsiteY0" fmla="*/ 828092 h 1656184"/>
              <a:gd name="connsiteX1" fmla="*/ 1365547 w 1760042"/>
              <a:gd name="connsiteY1" fmla="*/ 902382 h 1656184"/>
              <a:gd name="connsiteX2" fmla="*/ 1455762 w 1760042"/>
              <a:gd name="connsiteY2" fmla="*/ 976672 h 1656184"/>
              <a:gd name="connsiteX3" fmla="*/ 1545977 w 1760042"/>
              <a:gd name="connsiteY3" fmla="*/ 902382 h 1656184"/>
              <a:gd name="connsiteX4" fmla="*/ 1455762 w 1760042"/>
              <a:gd name="connsiteY4" fmla="*/ 828092 h 1656184"/>
              <a:gd name="connsiteX5" fmla="*/ 880021 w 1760042"/>
              <a:gd name="connsiteY5" fmla="*/ 0 h 1656184"/>
              <a:gd name="connsiteX6" fmla="*/ 1760042 w 1760042"/>
              <a:gd name="connsiteY6" fmla="*/ 828092 h 1656184"/>
              <a:gd name="connsiteX7" fmla="*/ 880021 w 1760042"/>
              <a:gd name="connsiteY7" fmla="*/ 1656184 h 1656184"/>
              <a:gd name="connsiteX8" fmla="*/ 0 w 1760042"/>
              <a:gd name="connsiteY8" fmla="*/ 828092 h 1656184"/>
              <a:gd name="connsiteX9" fmla="*/ 880021 w 1760042"/>
              <a:gd name="connsiteY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042" h="1656184">
                <a:moveTo>
                  <a:pt x="1455762" y="828092"/>
                </a:moveTo>
                <a:cubicBezTo>
                  <a:pt x="1405938" y="828092"/>
                  <a:pt x="1365547" y="861353"/>
                  <a:pt x="1365547" y="902382"/>
                </a:cubicBezTo>
                <a:cubicBezTo>
                  <a:pt x="1365547" y="943411"/>
                  <a:pt x="1405938" y="976672"/>
                  <a:pt x="1455762" y="976672"/>
                </a:cubicBezTo>
                <a:cubicBezTo>
                  <a:pt x="1505586" y="976672"/>
                  <a:pt x="1545977" y="943411"/>
                  <a:pt x="1545977" y="902382"/>
                </a:cubicBezTo>
                <a:cubicBezTo>
                  <a:pt x="1545977" y="861353"/>
                  <a:pt x="1505586" y="828092"/>
                  <a:pt x="1455762" y="828092"/>
                </a:cubicBezTo>
                <a:close/>
                <a:moveTo>
                  <a:pt x="880021" y="0"/>
                </a:moveTo>
                <a:cubicBezTo>
                  <a:pt x="1366043" y="0"/>
                  <a:pt x="1760042" y="370749"/>
                  <a:pt x="1760042" y="828092"/>
                </a:cubicBezTo>
                <a:cubicBezTo>
                  <a:pt x="1760042" y="1285435"/>
                  <a:pt x="1366043" y="1656184"/>
                  <a:pt x="880021" y="1656184"/>
                </a:cubicBezTo>
                <a:cubicBezTo>
                  <a:pt x="393999" y="1656184"/>
                  <a:pt x="0" y="1285435"/>
                  <a:pt x="0" y="828092"/>
                </a:cubicBezTo>
                <a:cubicBezTo>
                  <a:pt x="0" y="370749"/>
                  <a:pt x="393999" y="0"/>
                  <a:pt x="880021" y="0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: Form 34"/>
          <p:cNvSpPr/>
          <p:nvPr/>
        </p:nvSpPr>
        <p:spPr>
          <a:xfrm rot="5400000">
            <a:off x="1907704" y="3826034"/>
            <a:ext cx="1760042" cy="1656184"/>
          </a:xfrm>
          <a:custGeom>
            <a:avLst/>
            <a:gdLst>
              <a:gd name="connsiteX0" fmla="*/ 378247 w 1760042"/>
              <a:gd name="connsiteY0" fmla="*/ 753802 h 1656184"/>
              <a:gd name="connsiteX1" fmla="*/ 288032 w 1760042"/>
              <a:gd name="connsiteY1" fmla="*/ 828092 h 1656184"/>
              <a:gd name="connsiteX2" fmla="*/ 378247 w 1760042"/>
              <a:gd name="connsiteY2" fmla="*/ 902382 h 1656184"/>
              <a:gd name="connsiteX3" fmla="*/ 468462 w 1760042"/>
              <a:gd name="connsiteY3" fmla="*/ 828092 h 1656184"/>
              <a:gd name="connsiteX4" fmla="*/ 378247 w 1760042"/>
              <a:gd name="connsiteY4" fmla="*/ 753802 h 1656184"/>
              <a:gd name="connsiteX5" fmla="*/ 880021 w 1760042"/>
              <a:gd name="connsiteY5" fmla="*/ 0 h 1656184"/>
              <a:gd name="connsiteX6" fmla="*/ 1760042 w 1760042"/>
              <a:gd name="connsiteY6" fmla="*/ 828092 h 1656184"/>
              <a:gd name="connsiteX7" fmla="*/ 880021 w 1760042"/>
              <a:gd name="connsiteY7" fmla="*/ 1656184 h 1656184"/>
              <a:gd name="connsiteX8" fmla="*/ 0 w 1760042"/>
              <a:gd name="connsiteY8" fmla="*/ 828092 h 1656184"/>
              <a:gd name="connsiteX9" fmla="*/ 880021 w 1760042"/>
              <a:gd name="connsiteY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042" h="1656184">
                <a:moveTo>
                  <a:pt x="378247" y="753802"/>
                </a:moveTo>
                <a:cubicBezTo>
                  <a:pt x="328423" y="753802"/>
                  <a:pt x="288032" y="787063"/>
                  <a:pt x="288032" y="828092"/>
                </a:cubicBezTo>
                <a:cubicBezTo>
                  <a:pt x="288032" y="869121"/>
                  <a:pt x="328423" y="902382"/>
                  <a:pt x="378247" y="902382"/>
                </a:cubicBezTo>
                <a:cubicBezTo>
                  <a:pt x="428071" y="902382"/>
                  <a:pt x="468462" y="869121"/>
                  <a:pt x="468462" y="828092"/>
                </a:cubicBezTo>
                <a:cubicBezTo>
                  <a:pt x="468462" y="787063"/>
                  <a:pt x="428071" y="753802"/>
                  <a:pt x="378247" y="753802"/>
                </a:cubicBezTo>
                <a:close/>
                <a:moveTo>
                  <a:pt x="880021" y="0"/>
                </a:moveTo>
                <a:cubicBezTo>
                  <a:pt x="1366043" y="0"/>
                  <a:pt x="1760042" y="370749"/>
                  <a:pt x="1760042" y="828092"/>
                </a:cubicBezTo>
                <a:cubicBezTo>
                  <a:pt x="1760042" y="1285435"/>
                  <a:pt x="1366043" y="1656184"/>
                  <a:pt x="880021" y="1656184"/>
                </a:cubicBezTo>
                <a:cubicBezTo>
                  <a:pt x="393999" y="1656184"/>
                  <a:pt x="0" y="1285435"/>
                  <a:pt x="0" y="828092"/>
                </a:cubicBezTo>
                <a:cubicBezTo>
                  <a:pt x="0" y="370749"/>
                  <a:pt x="393999" y="0"/>
                  <a:pt x="880021" y="0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endCxn id="34" idx="0"/>
          </p:cNvCxnSpPr>
          <p:nvPr/>
        </p:nvCxnSpPr>
        <p:spPr>
          <a:xfrm flipH="1">
            <a:off x="1710210" y="2708920"/>
            <a:ext cx="557534" cy="4544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35" idx="1"/>
          </p:cNvCxnSpPr>
          <p:nvPr/>
        </p:nvCxnSpPr>
        <p:spPr>
          <a:xfrm flipH="1">
            <a:off x="2230191" y="4062137"/>
            <a:ext cx="557534" cy="4971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 flipV="1">
            <a:off x="1710210" y="2587658"/>
            <a:ext cx="557534" cy="121262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endCxn id="34" idx="0"/>
          </p:cNvCxnSpPr>
          <p:nvPr/>
        </p:nvCxnSpPr>
        <p:spPr>
          <a:xfrm flipH="1">
            <a:off x="1710210" y="2587658"/>
            <a:ext cx="8209" cy="5757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>
            <a:off x="2272920" y="4580194"/>
            <a:ext cx="642896" cy="1809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>
            <a:off x="2787725" y="4108735"/>
            <a:ext cx="128091" cy="6524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stCxn id="34" idx="0"/>
          </p:cNvCxnSpPr>
          <p:nvPr/>
        </p:nvCxnSpPr>
        <p:spPr>
          <a:xfrm>
            <a:off x="1710210" y="3163399"/>
            <a:ext cx="336584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1710210" y="1052736"/>
            <a:ext cx="2573758" cy="21106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H="1">
            <a:off x="971600" y="4108735"/>
            <a:ext cx="1763317" cy="162452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flipH="1">
            <a:off x="880481" y="4108735"/>
            <a:ext cx="1880401" cy="1384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806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ZiggBee</a:t>
            </a:r>
            <a:r>
              <a:rPr lang="de-DE" dirty="0"/>
              <a:t> &amp; RFID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ZiggBee</a:t>
            </a:r>
            <a:r>
              <a:rPr lang="de-DE" dirty="0"/>
              <a:t>: 2,40GHz – 2,48GHz </a:t>
            </a:r>
          </a:p>
          <a:p>
            <a:r>
              <a:rPr lang="de-DE" dirty="0"/>
              <a:t>RFID: 860 MHz – 960 MHz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Conclusion</a:t>
            </a:r>
            <a:r>
              <a:rPr lang="de-DE" dirty="0"/>
              <a:t>: </a:t>
            </a:r>
            <a:r>
              <a:rPr lang="de-DE" dirty="0" err="1"/>
              <a:t>ZiggBee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RFID </a:t>
            </a:r>
            <a:r>
              <a:rPr lang="de-DE" dirty="0" err="1"/>
              <a:t>Frequenzies</a:t>
            </a:r>
            <a:r>
              <a:rPr lang="de-DE" dirty="0"/>
              <a:t> </a:t>
            </a:r>
            <a:r>
              <a:rPr lang="de-DE" dirty="0" err="1"/>
              <a:t>don´t</a:t>
            </a:r>
            <a:r>
              <a:rPr lang="de-DE" dirty="0"/>
              <a:t> </a:t>
            </a:r>
            <a:r>
              <a:rPr lang="de-DE" dirty="0" err="1"/>
              <a:t>disturbe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080753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Worst</a:t>
            </a:r>
            <a:r>
              <a:rPr lang="de-DE" dirty="0"/>
              <a:t> Case </a:t>
            </a:r>
            <a:r>
              <a:rPr lang="de-DE" dirty="0" err="1"/>
              <a:t>Scenaio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Reflection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RFID </a:t>
            </a:r>
            <a:r>
              <a:rPr lang="de-DE" dirty="0" err="1"/>
              <a:t>signal</a:t>
            </a:r>
            <a:r>
              <a:rPr lang="de-DE" dirty="0"/>
              <a:t> at Metallic </a:t>
            </a:r>
            <a:r>
              <a:rPr lang="de-DE" dirty="0" err="1"/>
              <a:t>objects</a:t>
            </a:r>
            <a:endParaRPr lang="de-DE" dirty="0"/>
          </a:p>
          <a:p>
            <a:r>
              <a:rPr lang="de-DE" dirty="0"/>
              <a:t>High </a:t>
            </a:r>
            <a:r>
              <a:rPr lang="de-DE" dirty="0" err="1"/>
              <a:t>noise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Metallic </a:t>
            </a:r>
            <a:r>
              <a:rPr lang="de-DE" dirty="0" err="1"/>
              <a:t>Stations</a:t>
            </a:r>
            <a:endParaRPr lang="de-DE" dirty="0"/>
          </a:p>
          <a:p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near</a:t>
            </a:r>
            <a:r>
              <a:rPr lang="de-DE" dirty="0"/>
              <a:t> Metall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13673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8CFB9-3525-B144-B935-467C2D7A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/>
              <a:t>Localization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D7F9E-0449-F640-9A6A-184295186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00DB5-C826-C240-9453-4530D150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77823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Fixing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Chessboard</a:t>
            </a:r>
            <a:r>
              <a:rPr lang="de-DE" dirty="0"/>
              <a:t> Pattern</a:t>
            </a:r>
          </a:p>
        </p:txBody>
      </p:sp>
      <p:pic>
        <p:nvPicPr>
          <p:cNvPr id="395266" name="Picture 2" descr="Bildergebnis fÃ¼r chessboard patter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0768"/>
            <a:ext cx="3124126" cy="31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501650" y="4756215"/>
            <a:ext cx="83908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latin typeface="+mn-lt"/>
              </a:rPr>
              <a:t>-</a:t>
            </a:r>
            <a:r>
              <a:rPr lang="de-DE" sz="2400" dirty="0" err="1">
                <a:latin typeface="+mn-lt"/>
              </a:rPr>
              <a:t>Result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Camera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can</a:t>
            </a:r>
            <a:r>
              <a:rPr lang="de-DE" sz="2400" dirty="0">
                <a:latin typeface="+mn-lt"/>
              </a:rPr>
              <a:t> still not </a:t>
            </a:r>
            <a:r>
              <a:rPr lang="de-DE" sz="2400" dirty="0" err="1">
                <a:latin typeface="+mn-lt"/>
              </a:rPr>
              <a:t>detect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the</a:t>
            </a:r>
            <a:r>
              <a:rPr lang="de-DE" sz="2400" dirty="0">
                <a:latin typeface="+mn-lt"/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15645275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Software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57250"/>
            <a:ext cx="6844928" cy="4278080"/>
          </a:xfr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A15A-2298-412D-A261-EBA464ACE608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3529968" y="1793354"/>
            <a:ext cx="864096" cy="10081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020272" y="1793354"/>
            <a:ext cx="868264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11561" y="5235449"/>
            <a:ext cx="8021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err="1">
                <a:latin typeface="+mn-lt"/>
              </a:rPr>
              <a:t>Result</a:t>
            </a:r>
            <a:r>
              <a:rPr lang="de-DE" sz="2400" dirty="0">
                <a:latin typeface="+mn-lt"/>
              </a:rPr>
              <a:t>: Working </a:t>
            </a:r>
            <a:r>
              <a:rPr lang="de-DE" sz="2400" dirty="0" err="1">
                <a:latin typeface="+mn-lt"/>
              </a:rPr>
              <a:t>CameraModule</a:t>
            </a:r>
            <a:r>
              <a:rPr lang="de-DE" sz="2400" dirty="0">
                <a:latin typeface="+mn-lt"/>
              </a:rPr>
              <a:t> was not </a:t>
            </a:r>
            <a:r>
              <a:rPr lang="de-DE" sz="2400" dirty="0" err="1">
                <a:latin typeface="+mn-lt"/>
              </a:rPr>
              <a:t>compatible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with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the</a:t>
            </a:r>
            <a:r>
              <a:rPr lang="de-DE" sz="2400" dirty="0">
                <a:latin typeface="+mn-lt"/>
              </a:rPr>
              <a:t> Arslan Software. </a:t>
            </a:r>
          </a:p>
        </p:txBody>
      </p:sp>
    </p:spTree>
    <p:extLst>
      <p:ext uri="{BB962C8B-B14F-4D97-AF65-F5344CB8AC3E}">
        <p14:creationId xmlns:p14="http://schemas.microsoft.com/office/powerpoint/2010/main" val="1374262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AGVs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Comaration</a:t>
            </a:r>
            <a:r>
              <a:rPr lang="de-DE" dirty="0"/>
              <a:t> </a:t>
            </a:r>
            <a:r>
              <a:rPr lang="de-DE" dirty="0" err="1"/>
              <a:t>failure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woring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  <a:p>
            <a:pPr lvl="1"/>
            <a:r>
              <a:rPr lang="de-DE" dirty="0" err="1"/>
              <a:t>Modifing</a:t>
            </a:r>
            <a:r>
              <a:rPr lang="de-DE" dirty="0"/>
              <a:t> all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</a:p>
          <a:p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Robot Module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failure</a:t>
            </a:r>
            <a:r>
              <a:rPr lang="de-DE" dirty="0"/>
              <a:t> Software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Result</a:t>
            </a:r>
            <a:r>
              <a:rPr lang="de-DE" dirty="0"/>
              <a:t>: </a:t>
            </a:r>
            <a:r>
              <a:rPr lang="de-DE" dirty="0" err="1"/>
              <a:t>Robots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still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after </a:t>
            </a:r>
            <a:r>
              <a:rPr lang="de-DE" dirty="0" err="1"/>
              <a:t>Putty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2010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2.</a:t>
            </a:r>
            <a:r>
              <a:rPr lang="en-US" dirty="0"/>
              <a:t> Ultrasonic Sensor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No multi-robots projects</a:t>
            </a:r>
          </a:p>
          <a:p>
            <a:pPr marL="857250" lvl="1" indent="-457200">
              <a:buAutoNum type="arabicPeriod"/>
            </a:pPr>
            <a:r>
              <a:rPr lang="en-US" dirty="0"/>
              <a:t>They might well conflict if they are near</a:t>
            </a:r>
          </a:p>
          <a:p>
            <a:pPr marL="857250" lvl="1" indent="-457200">
              <a:buAutoNum type="arabicPeriod"/>
            </a:pPr>
            <a:r>
              <a:rPr lang="en-US" dirty="0"/>
              <a:t>Delay between transmitting each ultrasonic sensor to be different from the other robots transmitting and receiving </a:t>
            </a:r>
            <a:r>
              <a:rPr lang="en-US" dirty="0">
                <a:solidFill>
                  <a:srgbClr val="FFC000"/>
                </a:solidFill>
              </a:rPr>
              <a:t>(suggested by users)</a:t>
            </a:r>
          </a:p>
          <a:p>
            <a:pPr marL="857250" lvl="1" indent="-457200">
              <a:buFontTx/>
              <a:buAutoNum type="arabicPeriod"/>
            </a:pPr>
            <a:r>
              <a:rPr lang="en-US" dirty="0"/>
              <a:t>Slightly different angles from one another </a:t>
            </a:r>
            <a:r>
              <a:rPr lang="en-US" dirty="0">
                <a:solidFill>
                  <a:srgbClr val="FFC000"/>
                </a:solidFill>
              </a:rPr>
              <a:t>(suggested by users)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3748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6402-6AA6-DD4C-B08A-8975DD49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67C852-97FF-1E49-95DD-75E36C077C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333601"/>
              </p:ext>
            </p:extLst>
          </p:nvPr>
        </p:nvGraphicFramePr>
        <p:xfrm>
          <a:off x="501649" y="878851"/>
          <a:ext cx="8131176" cy="5231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0392">
                  <a:extLst>
                    <a:ext uri="{9D8B030D-6E8A-4147-A177-3AD203B41FA5}">
                      <a16:colId xmlns:a16="http://schemas.microsoft.com/office/drawing/2014/main" val="2869245120"/>
                    </a:ext>
                  </a:extLst>
                </a:gridCol>
                <a:gridCol w="2710392">
                  <a:extLst>
                    <a:ext uri="{9D8B030D-6E8A-4147-A177-3AD203B41FA5}">
                      <a16:colId xmlns:a16="http://schemas.microsoft.com/office/drawing/2014/main" val="2896853495"/>
                    </a:ext>
                  </a:extLst>
                </a:gridCol>
                <a:gridCol w="2710392">
                  <a:extLst>
                    <a:ext uri="{9D8B030D-6E8A-4147-A177-3AD203B41FA5}">
                      <a16:colId xmlns:a16="http://schemas.microsoft.com/office/drawing/2014/main" val="3902627177"/>
                    </a:ext>
                  </a:extLst>
                </a:gridCol>
              </a:tblGrid>
              <a:tr h="5755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Waveshare</a:t>
                      </a:r>
                      <a:r>
                        <a:rPr lang="en-US" sz="20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LIDAR-Lite v3 (Garmin)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473089"/>
                  </a:ext>
                </a:extLst>
              </a:tr>
              <a:tr h="1866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950547"/>
                  </a:ext>
                </a:extLst>
              </a:tr>
              <a:tr h="4151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463445"/>
                  </a:ext>
                </a:extLst>
              </a:tr>
              <a:tr h="4151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4291"/>
                  </a:ext>
                </a:extLst>
              </a:tr>
              <a:tr h="9130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 </a:t>
                      </a:r>
                      <a:r>
                        <a:rPr lang="en-US" dirty="0" err="1"/>
                        <a:t>KHz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650 </a:t>
                      </a:r>
                      <a:r>
                        <a:rPr lang="en-US" dirty="0" err="1"/>
                        <a:t>KHz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1000 </a:t>
                      </a:r>
                      <a:r>
                        <a:rPr lang="en-US" dirty="0" err="1"/>
                        <a:t>KHz</a:t>
                      </a:r>
                      <a:r>
                        <a:rPr lang="en-US" dirty="0"/>
                        <a:t> (short distance)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800586"/>
                  </a:ext>
                </a:extLst>
              </a:tr>
              <a:tr h="470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yet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Quadcopter,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633962"/>
                  </a:ext>
                </a:extLst>
              </a:tr>
              <a:tr h="4487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681635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A9BAF-3783-BA46-B9FB-F63D08C6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E380B-84E8-D741-97DC-EBA2F8FB6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5" b="15357"/>
          <a:stretch/>
        </p:blipFill>
        <p:spPr>
          <a:xfrm>
            <a:off x="3332521" y="1844824"/>
            <a:ext cx="2469431" cy="1198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E447EF-B5F8-FE40-955A-CFFE1FABD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700808"/>
            <a:ext cx="1649939" cy="164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822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036F-46BB-BB4A-A532-DA5AF1D4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LIDAR-Lite v3 (Garmin)</a:t>
            </a:r>
          </a:p>
        </p:txBody>
      </p:sp>
      <p:pic>
        <p:nvPicPr>
          <p:cNvPr id="5" name="SLAM  with Lidar Lite V3. ( Hector mapping).mp4">
            <a:hlinkClick r:id="" action="ppaction://media"/>
            <a:extLst>
              <a:ext uri="{FF2B5EF4-FFF2-40B4-BE49-F238E27FC236}">
                <a16:creationId xmlns:a16="http://schemas.microsoft.com/office/drawing/2014/main" id="{DC5DA1BD-C68C-B841-B830-87AE9C09CE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649" y="1264650"/>
            <a:ext cx="8131175" cy="45735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BD15-095F-ED4F-BE1B-34A018B4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717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Leere Präsentation">
  <a:themeElements>
    <a:clrScheme name="3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972</Words>
  <Application>Microsoft Macintosh PowerPoint</Application>
  <PresentationFormat>On-screen Show (4:3)</PresentationFormat>
  <Paragraphs>207</Paragraphs>
  <Slides>33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ヒラギノ角ゴ Pro W3</vt:lpstr>
      <vt:lpstr>Akkurat Light Office</vt:lpstr>
      <vt:lpstr>Arial</vt:lpstr>
      <vt:lpstr>Arial Narrow</vt:lpstr>
      <vt:lpstr>Open Sans</vt:lpstr>
      <vt:lpstr>Times New Roman</vt:lpstr>
      <vt:lpstr>Wingdings</vt:lpstr>
      <vt:lpstr>3_Leere Präsentation</vt:lpstr>
      <vt:lpstr>4_Leere Präsentation</vt:lpstr>
      <vt:lpstr>2_Leere Präsentation</vt:lpstr>
      <vt:lpstr>5_Leere Präsentation</vt:lpstr>
      <vt:lpstr>Bild</vt:lpstr>
      <vt:lpstr>PowerPoint Presentation</vt:lpstr>
      <vt:lpstr>Task since last meeting</vt:lpstr>
      <vt:lpstr>1. Current Plant Status</vt:lpstr>
      <vt:lpstr>Fixing the Chessboard Pattern</vt:lpstr>
      <vt:lpstr>Combination of working Software</vt:lpstr>
      <vt:lpstr>Automatically driving AGVs</vt:lpstr>
      <vt:lpstr>2. Ultrasonic Sensor</vt:lpstr>
      <vt:lpstr>Alternatives</vt:lpstr>
      <vt:lpstr>LIDAR-Lite v3 (Garmin)</vt:lpstr>
      <vt:lpstr>Waveshare Laser</vt:lpstr>
      <vt:lpstr>Starting Position and Orientation</vt:lpstr>
      <vt:lpstr>Worst Case Scenaio</vt:lpstr>
      <vt:lpstr>Interface between C# and ROS</vt:lpstr>
      <vt:lpstr>Communication</vt:lpstr>
      <vt:lpstr>Communication</vt:lpstr>
      <vt:lpstr>Communication</vt:lpstr>
      <vt:lpstr>3. RIFD: Accuracy</vt:lpstr>
      <vt:lpstr>Accuracy</vt:lpstr>
      <vt:lpstr>Data rate and others</vt:lpstr>
      <vt:lpstr>Real Project System 1</vt:lpstr>
      <vt:lpstr>Real Project System 1</vt:lpstr>
      <vt:lpstr>Real Project System 1</vt:lpstr>
      <vt:lpstr>Real Project System 1</vt:lpstr>
      <vt:lpstr>Real Project System 1 </vt:lpstr>
      <vt:lpstr>Bottleneck</vt:lpstr>
      <vt:lpstr>Real project system 2</vt:lpstr>
      <vt:lpstr>Real project system 2</vt:lpstr>
      <vt:lpstr>Bottleneck</vt:lpstr>
      <vt:lpstr>Orientation</vt:lpstr>
      <vt:lpstr>Orientation</vt:lpstr>
      <vt:lpstr>ZiggBee &amp; RFID</vt:lpstr>
      <vt:lpstr>Worst Case Scenaio</vt:lpstr>
      <vt:lpstr>Which Localization Method</vt:lpstr>
    </vt:vector>
  </TitlesOfParts>
  <Company>Universität Dortmund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engell</dc:creator>
  <cp:lastModifiedBy>Abdulrahman Abouelkhair</cp:lastModifiedBy>
  <cp:revision>216</cp:revision>
  <dcterms:created xsi:type="dcterms:W3CDTF">2001-05-16T08:02:00Z</dcterms:created>
  <dcterms:modified xsi:type="dcterms:W3CDTF">2018-04-17T10:02:13Z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